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SemiBold" panose="020B0603050000020004" pitchFamily="34" charset="0"/>
      <p:bold r:id="rId44"/>
      <p:boldItalic r:id="rId45"/>
    </p:embeddedFont>
    <p:embeddedFont>
      <p:font typeface="Hobo Std" panose="020B0803040709020204" pitchFamily="34" charset="0"/>
      <p:regular r:id="rId46"/>
    </p:embeddedFont>
    <p:embeddedFont>
      <p:font typeface="Pivot Classic" panose="02000503000000000000" pitchFamily="2" charset="0"/>
      <p:regular r:id="rId47"/>
    </p:embeddedFont>
    <p:embeddedFont>
      <p:font typeface="Tempus Sans ITC" panose="04020404030D07020202" pitchFamily="82" charset="0"/>
      <p:regular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7955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939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40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4916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043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0238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3112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6686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2682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584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29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1854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6937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6496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6385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4730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5691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163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4919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574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8225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17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1440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594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249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7740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153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28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vid</a:t>
            </a:r>
          </a:p>
          <a:p>
            <a:r>
              <a:rPr lang="en-US"/>
              <a:t>behavior: https://www.youtube.com/watch?v=5delZZXyzqI </a:t>
            </a:r>
          </a:p>
          <a:p>
            <a:r>
              <a:rPr lang="en-US"/>
              <a:t>konstruk: https://www.youtube.com/watch?v=4l0gIQTYQQE</a:t>
            </a:r>
          </a:p>
          <a:p>
            <a:r>
              <a:rPr lang="en-US"/>
              <a:t>human: https://www.youtube.com/watch?v=mvRaTFZeUWY </a:t>
            </a:r>
          </a:p>
          <a:p>
            <a:r>
              <a:rPr lang="en-US"/>
              <a:t>sosial: https://www.youtube.com/watch?v=58ZCkZdv7IY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263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351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373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618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7.svg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21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17" Type="http://schemas.openxmlformats.org/officeDocument/2006/relationships/slide" Target="slide4.xml"/><Relationship Id="rId2" Type="http://schemas.microsoft.com/office/2007/relationships/media" Target="../media/media1.mp3"/><Relationship Id="rId16" Type="http://schemas.openxmlformats.org/officeDocument/2006/relationships/image" Target="../media/image9.svg"/><Relationship Id="rId20" Type="http://schemas.openxmlformats.org/officeDocument/2006/relationships/slide" Target="slide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8.png"/><Relationship Id="rId23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1.svg"/><Relationship Id="rId4" Type="http://schemas.openxmlformats.org/officeDocument/2006/relationships/slideLayout" Target="../slideLayouts/slideLayout7.xml"/><Relationship Id="rId9" Type="http://schemas.openxmlformats.org/officeDocument/2006/relationships/slide" Target="slide5.xml"/><Relationship Id="rId14" Type="http://schemas.openxmlformats.org/officeDocument/2006/relationships/slide" Target="slide3.xml"/><Relationship Id="rId22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slide" Target="slide8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sv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11" Type="http://schemas.openxmlformats.org/officeDocument/2006/relationships/image" Target="../media/image45.png"/><Relationship Id="rId5" Type="http://schemas.openxmlformats.org/officeDocument/2006/relationships/slide" Target="slide8.xml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slide" Target="slide8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slide" Target="slide8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9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svg"/><Relationship Id="rId12" Type="http://schemas.openxmlformats.org/officeDocument/2006/relationships/slide" Target="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11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slide" Target="slide14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slide" Target="slide14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6.sv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11" Type="http://schemas.openxmlformats.org/officeDocument/2006/relationships/image" Target="../media/image50.png"/><Relationship Id="rId5" Type="http://schemas.openxmlformats.org/officeDocument/2006/relationships/slide" Target="slide14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slide" Target="slide14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slide" Target="slide14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slide" Target="slide23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12" Type="http://schemas.openxmlformats.org/officeDocument/2006/relationships/slide" Target="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slide" Target="slide6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5" Type="http://schemas.openxmlformats.org/officeDocument/2006/relationships/slide" Target="slide24.xml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1.xml"/><Relationship Id="rId1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slide" Target="slide20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slide" Target="slide20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5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jpeg"/><Relationship Id="rId1" Type="http://schemas.openxmlformats.org/officeDocument/2006/relationships/tags" Target="../tags/tag24.xml"/><Relationship Id="rId6" Type="http://schemas.openxmlformats.org/officeDocument/2006/relationships/slide" Target="slide20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5" Type="http://schemas.openxmlformats.org/officeDocument/2006/relationships/image" Target="../media/image55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4.xml"/><Relationship Id="rId1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slide" Target="slide20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slide" Target="slide20.xml"/><Relationship Id="rId11" Type="http://schemas.openxmlformats.org/officeDocument/2006/relationships/image" Target="../media/image44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31.xml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6.svg"/><Relationship Id="rId12" Type="http://schemas.openxmlformats.org/officeDocument/2006/relationships/slide" Target="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5.png"/><Relationship Id="rId11" Type="http://schemas.openxmlformats.org/officeDocument/2006/relationships/slide" Target="slide28.xml"/><Relationship Id="rId5" Type="http://schemas.openxmlformats.org/officeDocument/2006/relationships/slide" Target="slide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slide" Target="slide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5.png"/><Relationship Id="rId5" Type="http://schemas.openxmlformats.org/officeDocument/2006/relationships/slide" Target="slide2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5.png"/><Relationship Id="rId5" Type="http://schemas.openxmlformats.org/officeDocument/2006/relationships/slide" Target="slide2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5.png"/><Relationship Id="rId11" Type="http://schemas.openxmlformats.org/officeDocument/2006/relationships/image" Target="../media/image57.jpeg"/><Relationship Id="rId5" Type="http://schemas.openxmlformats.org/officeDocument/2006/relationships/slide" Target="slide2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slide" Target="slide1.xml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slide" Target="slide2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slide" Target="slide2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58.jpeg"/><Relationship Id="rId3" Type="http://schemas.openxmlformats.org/officeDocument/2006/relationships/video" Target="https://www.youtube.com/embed/4l0gIQTYQQE?feature=oembed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s://www.youtube.com/watch?v=4l0gIQTYQQE" TargetMode="External"/><Relationship Id="rId17" Type="http://schemas.openxmlformats.org/officeDocument/2006/relationships/image" Target="../media/image44.svg"/><Relationship Id="rId2" Type="http://schemas.openxmlformats.org/officeDocument/2006/relationships/video" Target="https://www.youtube.com/embed/5delZZXyzqI?feature=oembed" TargetMode="External"/><Relationship Id="rId16" Type="http://schemas.openxmlformats.org/officeDocument/2006/relationships/image" Target="../media/image43.png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11" Type="http://schemas.openxmlformats.org/officeDocument/2006/relationships/hyperlink" Target="https://www.youtube.com/watch?v=5delZZXyzqI" TargetMode="External"/><Relationship Id="rId5" Type="http://schemas.openxmlformats.org/officeDocument/2006/relationships/notesSlide" Target="../notesSlides/notesSlide32.xml"/><Relationship Id="rId15" Type="http://schemas.openxmlformats.org/officeDocument/2006/relationships/slide" Target="slide33.xml"/><Relationship Id="rId10" Type="http://schemas.openxmlformats.org/officeDocument/2006/relationships/image" Target="../media/image36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5.png"/><Relationship Id="rId1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59.jpeg"/><Relationship Id="rId3" Type="http://schemas.openxmlformats.org/officeDocument/2006/relationships/video" Target="https://www.youtube.com/embed/58ZCkZdv7IY?feature=oembed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s://www.youtube.com/watch?v=58ZCkZdv7IY" TargetMode="External"/><Relationship Id="rId2" Type="http://schemas.openxmlformats.org/officeDocument/2006/relationships/video" Target="https://www.youtube.com/embed/4l0gIQTYQQE?feature=oembed" TargetMode="External"/><Relationship Id="rId16" Type="http://schemas.openxmlformats.org/officeDocument/2006/relationships/image" Target="../media/image61.png"/><Relationship Id="rId1" Type="http://schemas.openxmlformats.org/officeDocument/2006/relationships/tags" Target="../tags/tag34.xml"/><Relationship Id="rId6" Type="http://schemas.openxmlformats.org/officeDocument/2006/relationships/image" Target="../media/image1.png"/><Relationship Id="rId11" Type="http://schemas.openxmlformats.org/officeDocument/2006/relationships/hyperlink" Target="https://www.youtube.com/watch?v=mvRaTFZeUWY" TargetMode="External"/><Relationship Id="rId5" Type="http://schemas.openxmlformats.org/officeDocument/2006/relationships/notesSlide" Target="../notesSlides/notesSlide33.xml"/><Relationship Id="rId15" Type="http://schemas.openxmlformats.org/officeDocument/2006/relationships/slide" Target="slide5.xml"/><Relationship Id="rId10" Type="http://schemas.openxmlformats.org/officeDocument/2006/relationships/image" Target="../media/image36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5.png"/><Relationship Id="rId1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svg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image" Target="../media/image28.png"/><Relationship Id="rId18" Type="http://schemas.openxmlformats.org/officeDocument/2006/relationships/image" Target="../media/image16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svg"/><Relationship Id="rId12" Type="http://schemas.openxmlformats.org/officeDocument/2006/relationships/image" Target="../media/image27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.xml"/><Relationship Id="rId20" Type="http://schemas.openxmlformats.org/officeDocument/2006/relationships/image" Target="../media/image32.svg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slide" Target="slide6.xml"/><Relationship Id="rId15" Type="http://schemas.openxmlformats.org/officeDocument/2006/relationships/image" Target="../media/image30.png"/><Relationship Id="rId10" Type="http://schemas.openxmlformats.org/officeDocument/2006/relationships/hyperlink" Target="http://bit.ly/QuizTeoriBelajar" TargetMode="External"/><Relationship Id="rId19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slide" Target="slide33.xml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slide" Target="slide7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5.png"/><Relationship Id="rId12" Type="http://schemas.openxmlformats.org/officeDocument/2006/relationships/slide" Target="slide26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svg"/><Relationship Id="rId1" Type="http://schemas.openxmlformats.org/officeDocument/2006/relationships/tags" Target="../tags/tag7.xml"/><Relationship Id="rId6" Type="http://schemas.openxmlformats.org/officeDocument/2006/relationships/image" Target="../media/image34.svg"/><Relationship Id="rId11" Type="http://schemas.openxmlformats.org/officeDocument/2006/relationships/slide" Target="slide14.xml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slide" Target="slide20.xml"/><Relationship Id="rId4" Type="http://schemas.openxmlformats.org/officeDocument/2006/relationships/image" Target="../media/image1.png"/><Relationship Id="rId9" Type="http://schemas.openxmlformats.org/officeDocument/2006/relationships/slide" Target="slide8.xml"/><Relationship Id="rId1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5" Type="http://schemas.openxmlformats.org/officeDocument/2006/relationships/image" Target="../media/image40.png"/><Relationship Id="rId10" Type="http://schemas.openxmlformats.org/officeDocument/2006/relationships/image" Target="../media/image42.sv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3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svg"/><Relationship Id="rId12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slide" Target="slide8.xml"/><Relationship Id="rId10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9053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732586" y="2179643"/>
            <a:ext cx="13011255" cy="5592607"/>
            <a:chOff x="0" y="0"/>
            <a:chExt cx="6349873" cy="3208274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37173" cy="3195574"/>
            </a:xfrm>
            <a:custGeom>
              <a:avLst/>
              <a:gdLst/>
              <a:ahLst/>
              <a:cxnLst/>
              <a:rect l="l" t="t" r="r" b="b"/>
              <a:pathLst>
                <a:path w="6337173" h="3195574">
                  <a:moveTo>
                    <a:pt x="6083173" y="3195574"/>
                  </a:moveTo>
                  <a:lnTo>
                    <a:pt x="254000" y="3195574"/>
                  </a:lnTo>
                  <a:cubicBezTo>
                    <a:pt x="113665" y="3195574"/>
                    <a:pt x="0" y="3081909"/>
                    <a:pt x="0" y="2941574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6083173" y="0"/>
                  </a:lnTo>
                  <a:cubicBezTo>
                    <a:pt x="6223508" y="0"/>
                    <a:pt x="6337173" y="113665"/>
                    <a:pt x="6337173" y="254000"/>
                  </a:cubicBezTo>
                  <a:lnTo>
                    <a:pt x="6337173" y="2941574"/>
                  </a:lnTo>
                  <a:cubicBezTo>
                    <a:pt x="6337173" y="3081782"/>
                    <a:pt x="6223381" y="3195574"/>
                    <a:pt x="6083173" y="3195574"/>
                  </a:cubicBezTo>
                  <a:close/>
                </a:path>
              </a:pathLst>
            </a:custGeom>
            <a:solidFill>
              <a:srgbClr val="FFFAE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9873" cy="3208274"/>
            </a:xfrm>
            <a:custGeom>
              <a:avLst/>
              <a:gdLst/>
              <a:ahLst/>
              <a:cxnLst/>
              <a:rect l="l" t="t" r="r" b="b"/>
              <a:pathLst>
                <a:path w="6349873" h="3208274">
                  <a:moveTo>
                    <a:pt x="6089523" y="0"/>
                  </a:move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2947924"/>
                  </a:lnTo>
                  <a:cubicBezTo>
                    <a:pt x="0" y="3091434"/>
                    <a:pt x="116840" y="3208274"/>
                    <a:pt x="260350" y="3208274"/>
                  </a:cubicBezTo>
                  <a:lnTo>
                    <a:pt x="6089523" y="3208274"/>
                  </a:lnTo>
                  <a:cubicBezTo>
                    <a:pt x="6233033" y="3208274"/>
                    <a:pt x="6349873" y="3091434"/>
                    <a:pt x="6349873" y="2947924"/>
                  </a:cubicBezTo>
                  <a:lnTo>
                    <a:pt x="6349873" y="260350"/>
                  </a:lnTo>
                  <a:cubicBezTo>
                    <a:pt x="6349873" y="116840"/>
                    <a:pt x="6233033" y="0"/>
                    <a:pt x="6089523" y="0"/>
                  </a:cubicBezTo>
                  <a:close/>
                  <a:moveTo>
                    <a:pt x="260350" y="12700"/>
                  </a:moveTo>
                  <a:lnTo>
                    <a:pt x="6089523" y="12700"/>
                  </a:lnTo>
                  <a:cubicBezTo>
                    <a:pt x="6226048" y="12700"/>
                    <a:pt x="6337173" y="123825"/>
                    <a:pt x="6337173" y="260350"/>
                  </a:cubicBezTo>
                  <a:lnTo>
                    <a:pt x="6337173" y="599440"/>
                  </a:lnTo>
                  <a:lnTo>
                    <a:pt x="12700" y="599440"/>
                  </a:ln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close/>
                  <a:moveTo>
                    <a:pt x="12700" y="2947924"/>
                  </a:moveTo>
                  <a:lnTo>
                    <a:pt x="12700" y="612140"/>
                  </a:lnTo>
                  <a:lnTo>
                    <a:pt x="5737606" y="612140"/>
                  </a:lnTo>
                  <a:lnTo>
                    <a:pt x="5737606" y="3195574"/>
                  </a:lnTo>
                  <a:lnTo>
                    <a:pt x="260350" y="3195574"/>
                  </a:lnTo>
                  <a:cubicBezTo>
                    <a:pt x="123825" y="3195574"/>
                    <a:pt x="12700" y="3084449"/>
                    <a:pt x="12700" y="2947924"/>
                  </a:cubicBezTo>
                  <a:close/>
                  <a:moveTo>
                    <a:pt x="6089523" y="3195574"/>
                  </a:moveTo>
                  <a:lnTo>
                    <a:pt x="5750433" y="3195574"/>
                  </a:lnTo>
                  <a:lnTo>
                    <a:pt x="5750433" y="612140"/>
                  </a:lnTo>
                  <a:lnTo>
                    <a:pt x="6337173" y="612140"/>
                  </a:lnTo>
                  <a:lnTo>
                    <a:pt x="6337173" y="2947924"/>
                  </a:lnTo>
                  <a:cubicBezTo>
                    <a:pt x="6337173" y="3084449"/>
                    <a:pt x="6226048" y="3195574"/>
                    <a:pt x="6089523" y="3195574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73997" y="2612395"/>
            <a:ext cx="1483580" cy="38842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325917" y="5769131"/>
            <a:ext cx="3722368" cy="3984099"/>
            <a:chOff x="-70106" y="-307952"/>
            <a:chExt cx="812800" cy="869950"/>
          </a:xfrm>
        </p:grpSpPr>
        <p:sp>
          <p:nvSpPr>
            <p:cNvPr id="10" name="Freeform 10">
              <a:hlinkClick r:id="rId9" action="ppaction://hlinksldjump"/>
            </p:cNvPr>
            <p:cNvSpPr/>
            <p:nvPr/>
          </p:nvSpPr>
          <p:spPr>
            <a:xfrm>
              <a:off x="0" y="0"/>
              <a:ext cx="673072" cy="247918"/>
            </a:xfrm>
            <a:custGeom>
              <a:avLst/>
              <a:gdLst/>
              <a:ahLst/>
              <a:cxnLst/>
              <a:rect l="l" t="t" r="r" b="b"/>
              <a:pathLst>
                <a:path w="673072" h="247918">
                  <a:moveTo>
                    <a:pt x="60279" y="0"/>
                  </a:moveTo>
                  <a:lnTo>
                    <a:pt x="612794" y="0"/>
                  </a:lnTo>
                  <a:cubicBezTo>
                    <a:pt x="628781" y="0"/>
                    <a:pt x="644113" y="6351"/>
                    <a:pt x="655417" y="17655"/>
                  </a:cubicBezTo>
                  <a:cubicBezTo>
                    <a:pt x="666722" y="28960"/>
                    <a:pt x="673072" y="44292"/>
                    <a:pt x="673072" y="60279"/>
                  </a:cubicBezTo>
                  <a:lnTo>
                    <a:pt x="673072" y="187640"/>
                  </a:lnTo>
                  <a:cubicBezTo>
                    <a:pt x="673072" y="220931"/>
                    <a:pt x="646085" y="247918"/>
                    <a:pt x="612794" y="247918"/>
                  </a:cubicBezTo>
                  <a:lnTo>
                    <a:pt x="60279" y="247918"/>
                  </a:lnTo>
                  <a:cubicBezTo>
                    <a:pt x="44292" y="247918"/>
                    <a:pt x="28960" y="241568"/>
                    <a:pt x="17655" y="230263"/>
                  </a:cubicBezTo>
                  <a:cubicBezTo>
                    <a:pt x="6351" y="218959"/>
                    <a:pt x="0" y="203627"/>
                    <a:pt x="0" y="187640"/>
                  </a:cubicBezTo>
                  <a:lnTo>
                    <a:pt x="0" y="60279"/>
                  </a:lnTo>
                  <a:cubicBezTo>
                    <a:pt x="0" y="44292"/>
                    <a:pt x="6351" y="28960"/>
                    <a:pt x="17655" y="17655"/>
                  </a:cubicBezTo>
                  <a:cubicBezTo>
                    <a:pt x="28960" y="6351"/>
                    <a:pt x="44292" y="0"/>
                    <a:pt x="60279" y="0"/>
                  </a:cubicBezTo>
                  <a:close/>
                </a:path>
              </a:pathLst>
            </a:custGeom>
            <a:solidFill>
              <a:srgbClr val="FB8B62"/>
            </a:solidFill>
            <a:ln w="19050">
              <a:solidFill>
                <a:srgbClr val="191919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70106" y="-307952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4599" b="1" dirty="0">
                  <a:latin typeface="Pivot Classic" panose="02000503000000000000" pitchFamily="2" charset="0"/>
                  <a:ea typeface="SimSun" pitchFamily="2" charset="-122"/>
                </a:rPr>
                <a:t>START</a:t>
              </a:r>
              <a:endParaRPr lang="en-US" sz="4599" b="1" dirty="0">
                <a:latin typeface="Pivot Classic" panose="02000503000000000000" pitchFamily="2" charset="0"/>
                <a:ea typeface="SimSun" pitchFamily="2" charset="-122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97927" y="7988529"/>
            <a:ext cx="863021" cy="111685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525618" y="325682"/>
            <a:ext cx="1420671" cy="955278"/>
            <a:chOff x="0" y="0"/>
            <a:chExt cx="1894228" cy="127370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524524" y="179437"/>
              <a:ext cx="845180" cy="84518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4980376" y="325682"/>
            <a:ext cx="1420671" cy="955278"/>
            <a:chOff x="0" y="0"/>
            <a:chExt cx="1894228" cy="12737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20" name="Freeform 20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640577" y="142450"/>
              <a:ext cx="613075" cy="963403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076570" y="229821"/>
            <a:ext cx="1847561" cy="1139749"/>
            <a:chOff x="0" y="0"/>
            <a:chExt cx="2463415" cy="151966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463415" cy="1519666"/>
              <a:chOff x="0" y="0"/>
              <a:chExt cx="450915" cy="278167"/>
            </a:xfrm>
          </p:grpSpPr>
          <p:sp>
            <p:nvSpPr>
              <p:cNvPr id="25" name="Freeform 25">
                <a:hlinkClick r:id="rId17" action="ppaction://hlinksldjump"/>
              </p:cNvPr>
              <p:cNvSpPr/>
              <p:nvPr/>
            </p:nvSpPr>
            <p:spPr>
              <a:xfrm>
                <a:off x="0" y="0"/>
                <a:ext cx="450915" cy="278167"/>
              </a:xfrm>
              <a:custGeom>
                <a:avLst/>
                <a:gdLst/>
                <a:ahLst/>
                <a:cxnLst/>
                <a:rect l="l" t="t" r="r" b="b"/>
                <a:pathLst>
                  <a:path w="450915" h="278167">
                    <a:moveTo>
                      <a:pt x="100568" y="0"/>
                    </a:moveTo>
                    <a:lnTo>
                      <a:pt x="350347" y="0"/>
                    </a:lnTo>
                    <a:cubicBezTo>
                      <a:pt x="377019" y="0"/>
                      <a:pt x="402599" y="10596"/>
                      <a:pt x="421459" y="29456"/>
                    </a:cubicBezTo>
                    <a:cubicBezTo>
                      <a:pt x="440319" y="48316"/>
                      <a:pt x="450915" y="73896"/>
                      <a:pt x="450915" y="100568"/>
                    </a:cubicBezTo>
                    <a:lnTo>
                      <a:pt x="450915" y="177598"/>
                    </a:lnTo>
                    <a:cubicBezTo>
                      <a:pt x="450915" y="204271"/>
                      <a:pt x="440319" y="229851"/>
                      <a:pt x="421459" y="248711"/>
                    </a:cubicBezTo>
                    <a:cubicBezTo>
                      <a:pt x="402599" y="267571"/>
                      <a:pt x="377019" y="278167"/>
                      <a:pt x="350347" y="278167"/>
                    </a:cubicBezTo>
                    <a:lnTo>
                      <a:pt x="100568" y="278167"/>
                    </a:lnTo>
                    <a:cubicBezTo>
                      <a:pt x="73896" y="278167"/>
                      <a:pt x="48316" y="267571"/>
                      <a:pt x="29456" y="248711"/>
                    </a:cubicBezTo>
                    <a:cubicBezTo>
                      <a:pt x="10596" y="229851"/>
                      <a:pt x="0" y="204271"/>
                      <a:pt x="0" y="177598"/>
                    </a:cubicBezTo>
                    <a:lnTo>
                      <a:pt x="0" y="100568"/>
                    </a:lnTo>
                    <a:cubicBezTo>
                      <a:pt x="0" y="73896"/>
                      <a:pt x="10596" y="48316"/>
                      <a:pt x="29456" y="29456"/>
                    </a:cubicBezTo>
                    <a:cubicBezTo>
                      <a:pt x="48316" y="10596"/>
                      <a:pt x="73896" y="0"/>
                      <a:pt x="10056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679"/>
                  </a:lnSpc>
                </a:pPr>
                <a:endParaRPr/>
              </a:p>
            </p:txBody>
          </p:sp>
        </p:grpSp>
        <p:pic>
          <p:nvPicPr>
            <p:cNvPr id="27" name="Picture 27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627388" y="216948"/>
              <a:ext cx="1208639" cy="1087775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3128196" y="4585370"/>
            <a:ext cx="11455672" cy="137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11500" dirty="0">
                <a:solidFill>
                  <a:srgbClr val="191919"/>
                </a:solidFill>
                <a:latin typeface="Hobo Std" panose="020B0803040709020204" pitchFamily="34" charset="0"/>
              </a:rPr>
              <a:t>TEORI BELAJAR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751635" y="325682"/>
            <a:ext cx="1420671" cy="955278"/>
            <a:chOff x="0" y="0"/>
            <a:chExt cx="1894228" cy="127370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31" name="Freeform 31">
                <a:hlinkClick r:id="rId20" action="ppaction://hlinksldjump"/>
              </p:cNvPr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33" name="Picture 33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502081" y="267579"/>
              <a:ext cx="829166" cy="895956"/>
            </a:xfrm>
            <a:prstGeom prst="rect">
              <a:avLst/>
            </a:prstGeom>
          </p:spPr>
        </p:pic>
      </p:grpSp>
      <p:pic>
        <p:nvPicPr>
          <p:cNvPr id="34" name="X2Download_app_✨샛별_🍋Lemon_Cake🍰✨_Royalty_Free_Music_128_kbp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959" y="47240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615930"/>
            <a:ext cx="12555563" cy="101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CIRI BEHAVIORISTIK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124" y="2643556"/>
            <a:ext cx="15772763" cy="676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Mengutamakan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pengaruh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lingkungan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Hasil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fokus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terbentuknya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diinginkan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Mementingkan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pembentukan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reaksi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respon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Bersifat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mekanistis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dilakukan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mekanis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tertentu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misalnya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meminta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maaf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Menganggap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latihan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adalah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hal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penting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741209" y="2843581"/>
            <a:ext cx="3095570" cy="3095558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2566" b="-256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527885" y="2843581"/>
            <a:ext cx="3095570" cy="3095558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01" r="-301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319030" y="2843581"/>
            <a:ext cx="3095570" cy="3095558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b="-27638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432315" y="5574371"/>
            <a:ext cx="3095570" cy="3095558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896" r="-46492" b="-44792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623455" y="5714927"/>
            <a:ext cx="3095570" cy="3095558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17645" b="-2521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2889518" y="1567109"/>
            <a:ext cx="12555563" cy="98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TOKOH BEHAVIORISTIK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4221" y="5901885"/>
            <a:ext cx="3524749" cy="79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400" b="1" dirty="0">
                <a:solidFill>
                  <a:srgbClr val="191919"/>
                </a:solidFill>
                <a:latin typeface="Fira Sans" panose="020B0503050000020004" pitchFamily="34" charset="0"/>
              </a:rPr>
              <a:t>THORNDIKE</a:t>
            </a:r>
            <a:endParaRPr lang="en-US" sz="4238" b="1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323648" y="5855934"/>
            <a:ext cx="3871286" cy="79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400" dirty="0">
                <a:solidFill>
                  <a:srgbClr val="191919"/>
                </a:solidFill>
                <a:latin typeface="Fira Sans SemiBold" panose="020B0603050000020004" pitchFamily="34" charset="0"/>
              </a:rPr>
              <a:t>J. B WATSON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86890" y="5817036"/>
            <a:ext cx="3558110" cy="79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400" dirty="0">
                <a:solidFill>
                  <a:srgbClr val="191919"/>
                </a:solidFill>
                <a:latin typeface="Fira Sans SemiBold" panose="020B0603050000020004" pitchFamily="34" charset="0"/>
              </a:rPr>
              <a:t>CLARK HULL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02907" y="8603489"/>
            <a:ext cx="6643813" cy="79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400" dirty="0">
                <a:solidFill>
                  <a:srgbClr val="191919"/>
                </a:solidFill>
                <a:latin typeface="Fira Sans SemiBold" panose="020B0603050000020004" pitchFamily="34" charset="0"/>
              </a:rPr>
              <a:t>EDWIN GUTHRINE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75947" y="8709913"/>
            <a:ext cx="2727368" cy="79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400" dirty="0">
                <a:solidFill>
                  <a:srgbClr val="191919"/>
                </a:solidFill>
                <a:latin typeface="Fira Sans SemiBold" panose="020B0603050000020004" pitchFamily="34" charset="0"/>
              </a:rPr>
              <a:t>SKINNER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6104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4000" y="1405479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522365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6238" y="1562100"/>
            <a:ext cx="12555563" cy="91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7200" dirty="0">
                <a:solidFill>
                  <a:srgbClr val="191919"/>
                </a:solidFill>
                <a:latin typeface="Hobo Std" panose="020B0803040709020204" pitchFamily="34" charset="0"/>
              </a:rPr>
              <a:t>KELEBIHAN BEHAVIORISTIK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837" y="2705100"/>
            <a:ext cx="15772763" cy="687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Menekankan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pembentukan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kepribadian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hati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nurani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perubahan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endParaRPr lang="en-US" sz="40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menumbuhkan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minat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untuk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terus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Menjadikan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memiliki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pengalaman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berarti</a:t>
            </a:r>
            <a:endParaRPr lang="en-US" sz="40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Menumbuhkan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kreativitas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endParaRPr lang="en-US" sz="40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mengubah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pola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pikir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endParaRPr lang="en-US" sz="40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Semakin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lama,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seorang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mencapai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aktualisasi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dirinya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0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Fira Sans" panose="020B0503050000020004" pitchFamily="34" charset="0"/>
              </a:rPr>
              <a:t>baik</a:t>
            </a:r>
            <a:endParaRPr lang="en-US" sz="4000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6104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8813" y="1405479"/>
            <a:ext cx="816425" cy="816425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6866" y="1405479"/>
            <a:ext cx="1040679" cy="9522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6238" y="1539552"/>
            <a:ext cx="12555563" cy="8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600" dirty="0">
                <a:solidFill>
                  <a:srgbClr val="191919"/>
                </a:solidFill>
                <a:latin typeface="Hobo Std" panose="020B0803040709020204" pitchFamily="34" charset="0"/>
              </a:rPr>
              <a:t>KEKURANGAN  BEHAVIORISTIK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2864" y="2628900"/>
            <a:ext cx="15971566" cy="6925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Proses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gagal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ada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kesungguhan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dari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memunculkan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individualisme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778753" lvl="1" indent="-389376">
              <a:lnSpc>
                <a:spcPts val="5663"/>
              </a:lnSpc>
              <a:buFont typeface="Arial"/>
              <a:buChar char="•"/>
            </a:pP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Peran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pendidik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hanya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sebagai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fasilitator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memicu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kesenjangan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keberhasilan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terdapat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sebagian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sulit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untuk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mengenali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potensi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dirinya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dijadikan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metode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secara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praktis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Guru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boleh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lelah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memotivasi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peserta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didiknya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978426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27277" y="1437740"/>
            <a:ext cx="11136633" cy="11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8299" dirty="0">
                <a:solidFill>
                  <a:srgbClr val="191919"/>
                </a:solidFill>
                <a:latin typeface="Hobo Std" panose="020B0803040709020204" pitchFamily="34" charset="0"/>
              </a:rPr>
              <a:t>KONSTRUKTIVISTIK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11469" y="2810771"/>
            <a:ext cx="4425040" cy="2790021"/>
            <a:chOff x="0" y="-918230"/>
            <a:chExt cx="5900054" cy="372002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-918230"/>
              <a:ext cx="5900054" cy="3720028"/>
              <a:chOff x="0" y="-142875"/>
              <a:chExt cx="918039" cy="578830"/>
            </a:xfrm>
          </p:grpSpPr>
          <p:sp>
            <p:nvSpPr>
              <p:cNvPr id="20" name="Freeform 20">
                <a:hlinkClick r:id="rId8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918039" cy="57883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Definisi</a:t>
                </a:r>
                <a:endParaRPr lang="en-US" sz="4599" b="1" dirty="0">
                  <a:latin typeface="Pivot Classic" panose="02000503000000000000" pitchFamily="2" charset="0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7402376" y="4086104"/>
            <a:ext cx="4433229" cy="2893943"/>
            <a:chOff x="0" y="-918230"/>
            <a:chExt cx="5910973" cy="385859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-918230"/>
              <a:ext cx="5910973" cy="3858590"/>
              <a:chOff x="0" y="-142875"/>
              <a:chExt cx="919738" cy="600390"/>
            </a:xfrm>
          </p:grpSpPr>
          <p:sp>
            <p:nvSpPr>
              <p:cNvPr id="27" name="Freeform 27">
                <a:hlinkClick r:id="rId11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42875"/>
                <a:ext cx="919738" cy="60039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Ciri-Ciri</a:t>
                </a:r>
                <a:endParaRPr lang="en-US" sz="4599" b="1" dirty="0">
                  <a:latin typeface="Pivot Classic" panose="02000503000000000000" pitchFamily="2" charset="0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2191709" y="2707491"/>
            <a:ext cx="4701554" cy="3028712"/>
            <a:chOff x="-206127" y="-1055937"/>
            <a:chExt cx="6268740" cy="403828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-206127" y="-1055937"/>
              <a:ext cx="6268740" cy="4038283"/>
              <a:chOff x="-32073" y="-164302"/>
              <a:chExt cx="975406" cy="628350"/>
            </a:xfrm>
          </p:grpSpPr>
          <p:sp>
            <p:nvSpPr>
              <p:cNvPr id="34" name="Freeform 34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32073" y="-164302"/>
                <a:ext cx="975406" cy="62835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15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Tokoh-Tokoh</a:t>
                </a:r>
                <a:endParaRPr lang="en-US" sz="4399" b="1" dirty="0">
                  <a:latin typeface="Pivot Classic" panose="02000503000000000000" pitchFamily="2" charset="0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1765798" y="6347556"/>
            <a:ext cx="4378063" cy="2860703"/>
            <a:chOff x="0" y="-918230"/>
            <a:chExt cx="5837418" cy="38142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-918230"/>
              <a:ext cx="5837418" cy="3814271"/>
              <a:chOff x="0" y="-142875"/>
              <a:chExt cx="908293" cy="593494"/>
            </a:xfrm>
          </p:grpSpPr>
          <p:sp>
            <p:nvSpPr>
              <p:cNvPr id="41" name="Freeform 41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42875"/>
                <a:ext cx="908293" cy="593494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Kekurangan</a:t>
                </a:r>
                <a:endParaRPr lang="en-US" sz="4599" b="1" dirty="0">
                  <a:latin typeface="Pivot Classic" panose="02000503000000000000" pitchFamily="2" charset="0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2848925" y="6347555"/>
            <a:ext cx="4433229" cy="2893943"/>
            <a:chOff x="0" y="-918230"/>
            <a:chExt cx="5910973" cy="385859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-918230"/>
              <a:ext cx="5910973" cy="3858590"/>
              <a:chOff x="0" y="-142875"/>
              <a:chExt cx="919738" cy="600390"/>
            </a:xfrm>
          </p:grpSpPr>
          <p:sp>
            <p:nvSpPr>
              <p:cNvPr id="48" name="Freeform 48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42875"/>
                <a:ext cx="919738" cy="60039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Kelebihan</a:t>
                </a:r>
                <a:endParaRPr lang="en-US" sz="4599" b="1" dirty="0">
                  <a:latin typeface="Pivot Classic" panose="02000503000000000000" pitchFamily="2" charset="0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2334036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868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0705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38780" y="1507532"/>
            <a:ext cx="12991498" cy="90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6600" dirty="0">
                <a:solidFill>
                  <a:srgbClr val="191919"/>
                </a:solidFill>
                <a:latin typeface="Hobo Std" panose="020B0803040709020204" pitchFamily="34" charset="0"/>
              </a:rPr>
              <a:t>DEFINISI KONSTRUKTIVISTIK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5808" y="3745962"/>
            <a:ext cx="15011992" cy="29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mengedepankan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kegiatan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mencipta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serta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membangun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dari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dirty="0" err="1">
                <a:solidFill>
                  <a:srgbClr val="191919"/>
                </a:solidFill>
                <a:latin typeface="Fira Sans" panose="020B0503050000020004" pitchFamily="34" charset="0"/>
              </a:rPr>
              <a:t>sesuatu</a:t>
            </a:r>
            <a:r>
              <a:rPr lang="en-US" sz="5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b="1" dirty="0">
                <a:solidFill>
                  <a:srgbClr val="191919"/>
                </a:solidFill>
                <a:latin typeface="Fira Sans" panose="020B0503050000020004" pitchFamily="34" charset="0"/>
              </a:rPr>
              <a:t>yang </a:t>
            </a:r>
            <a:r>
              <a:rPr lang="en-US" sz="54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telah</a:t>
            </a:r>
            <a:r>
              <a:rPr lang="en-US" sz="54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54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dipelajari</a:t>
            </a:r>
            <a:r>
              <a:rPr lang="en-US" sz="5400" b="1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2334036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868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0705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38780" y="1633691"/>
            <a:ext cx="12991498" cy="99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CIRI KONSTRUKTIVISTIK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3874" y="2779074"/>
            <a:ext cx="15831351" cy="64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aktif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Bersifat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otentik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situasional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Menarik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menantang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Pengaitan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pengetahuan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lama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informasi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baru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Merefleksikan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pengetahuan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993143" lvl="1" indent="-496571">
              <a:lnSpc>
                <a:spcPts val="7222"/>
              </a:lnSpc>
              <a:buFont typeface="Arial"/>
              <a:buChar char="•"/>
            </a:pP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Guru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dapat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memberi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bantuan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menempuh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endParaRPr lang="en-US" sz="4600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2334036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868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07051" y="1349813"/>
            <a:ext cx="1165435" cy="106637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224877" y="3327776"/>
            <a:ext cx="4853783" cy="485376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12885" r="-9236" b="-10541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538780" y="1480561"/>
            <a:ext cx="1299149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7200" dirty="0">
                <a:solidFill>
                  <a:srgbClr val="191919"/>
                </a:solidFill>
                <a:latin typeface="Hobo Std" panose="020B0803040709020204" pitchFamily="34" charset="0"/>
              </a:rPr>
              <a:t>TOKOH KONSTRUKTIVISTIK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6172" y="8247865"/>
            <a:ext cx="4069589" cy="82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7"/>
              </a:lnSpc>
            </a:pPr>
            <a:r>
              <a:rPr lang="en-US" sz="4438" dirty="0">
                <a:solidFill>
                  <a:srgbClr val="191919"/>
                </a:solidFill>
                <a:latin typeface="Fira Sans SemiBold" panose="020B0603050000020004" pitchFamily="34" charset="0"/>
              </a:rPr>
              <a:t>JEAN PIAGET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647920" y="3327776"/>
            <a:ext cx="4853783" cy="485376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4291" b="-3383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594300" y="8154322"/>
            <a:ext cx="5206244" cy="172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7"/>
              </a:lnSpc>
            </a:pPr>
            <a:r>
              <a:rPr lang="en-US" sz="4438" dirty="0">
                <a:solidFill>
                  <a:srgbClr val="191919"/>
                </a:solidFill>
                <a:latin typeface="Fira Sans SemiBold" panose="020B0603050000020004" pitchFamily="34" charset="0"/>
              </a:rPr>
              <a:t> LEV VYGOSTSKY</a:t>
            </a:r>
          </a:p>
          <a:p>
            <a:pPr>
              <a:lnSpc>
                <a:spcPts val="6967"/>
              </a:lnSpc>
            </a:pPr>
            <a:endParaRPr lang="en-US" sz="4438" dirty="0">
              <a:solidFill>
                <a:srgbClr val="191919"/>
              </a:solidFill>
              <a:latin typeface="Fira Sans SemiBold" panose="020B06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2334036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76275" y="857250"/>
            <a:ext cx="17018333" cy="8927551"/>
            <a:chOff x="0" y="0"/>
            <a:chExt cx="22691111" cy="1190340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691111" cy="1190340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885569" y="2281035"/>
              <a:ext cx="4326930" cy="9568948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0200" y="1359819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27165" y="1254082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2729" y="1529934"/>
            <a:ext cx="12868271" cy="87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sz="6600" dirty="0">
                <a:solidFill>
                  <a:srgbClr val="191919"/>
                </a:solidFill>
                <a:latin typeface="Hobo Std" panose="020B0803040709020204" pitchFamily="34" charset="0"/>
              </a:rPr>
              <a:t>KELEBIHAN KONSTRUKTIVISTIK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200" y="2826642"/>
            <a:ext cx="16506825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Melatih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siswa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supaya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menjadi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pribadi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mandiri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mampu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memecahkan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masalah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bekerja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sama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berpikir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kritis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nan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kreatif</a:t>
            </a:r>
            <a:endParaRPr lang="en-US" sz="36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Menciptakan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kreativitas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sehingga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tercipta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suasana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kelas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lebih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nyaman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kreatif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Menciptakan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lebih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bermakna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menumbuhkan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kepercayaan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diri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siswa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karena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memiliki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kebanggaan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dapat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menemukan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sendiri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konsep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sedang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dipelajari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siswa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juga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merasa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bangga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hasil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temuannya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826" y="-1927806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76275" y="809625"/>
            <a:ext cx="17018333" cy="8927551"/>
            <a:chOff x="0" y="0"/>
            <a:chExt cx="22691111" cy="1190340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691111" cy="1190340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885569" y="2281035"/>
              <a:ext cx="4326930" cy="9568948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1600" y="1359819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903365" y="1181100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93946" y="1388690"/>
            <a:ext cx="131270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sz="6200" dirty="0">
                <a:solidFill>
                  <a:srgbClr val="191919"/>
                </a:solidFill>
                <a:latin typeface="Hobo Std" panose="020B0803040709020204" pitchFamily="34" charset="0"/>
              </a:rPr>
              <a:t>KEKURANGAN KONSTRUKTIVISTIK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664" y="2826642"/>
            <a:ext cx="16218536" cy="635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Sulitnya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mengubah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keyakinan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guru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sudah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terstruktur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menggunakan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pendekatan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tradisional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selama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bertahun-tahun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penerapan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konstruktivisme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, Guru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harus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memiliki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kreativitas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merencakan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pelajaran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memilih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atau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menggunakan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media. Guru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malas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mau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berkembang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akan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sulit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menerapkan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Konstruktivisme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63603" lvl="1" indent="-431801">
              <a:lnSpc>
                <a:spcPts val="6280"/>
              </a:lnSpc>
              <a:buFont typeface="Arial"/>
              <a:buChar char="•"/>
            </a:pP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Siswa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orang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tua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memerlukan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waktu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beradaptasi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mengajar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00" dirty="0" err="1">
                <a:solidFill>
                  <a:srgbClr val="191919"/>
                </a:solidFill>
                <a:latin typeface="Fira Sans" panose="020B0503050000020004" pitchFamily="34" charset="0"/>
              </a:rPr>
              <a:t>baru</a:t>
            </a:r>
            <a:r>
              <a:rPr lang="en-US" sz="3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38825" y="1445544"/>
            <a:ext cx="874911" cy="8749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86340" y="1185637"/>
            <a:ext cx="1337575" cy="1337575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964442" y="3109495"/>
            <a:ext cx="3785998" cy="5246370"/>
            <a:chOff x="0" y="0"/>
            <a:chExt cx="4734560" cy="6560820"/>
          </a:xfrm>
        </p:grpSpPr>
        <p:sp>
          <p:nvSpPr>
            <p:cNvPr id="15" name="Freeform 1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0"/>
              <a:stretch>
                <a:fillRect l="-23209" t="-34268" r="-14716" b="-1411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2309" y="3109495"/>
            <a:ext cx="1197641" cy="121993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094514" y="3109495"/>
            <a:ext cx="1219938" cy="121993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29952" y="1353823"/>
            <a:ext cx="5119162" cy="127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89"/>
              </a:lnSpc>
            </a:pPr>
            <a:r>
              <a:rPr lang="en-US" sz="8899" dirty="0">
                <a:solidFill>
                  <a:srgbClr val="191919"/>
                </a:solidFill>
                <a:latin typeface="Hobo Std" panose="020B0803040709020204" pitchFamily="34" charset="0"/>
              </a:rPr>
              <a:t>PROFILE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86340" y="4700908"/>
            <a:ext cx="9762773" cy="379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9"/>
              </a:lnSpc>
            </a:pPr>
            <a:r>
              <a:rPr lang="en-US" sz="4400" dirty="0" err="1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Nama</a:t>
            </a: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 : </a:t>
            </a:r>
            <a:r>
              <a:rPr lang="en-US" sz="4400" dirty="0" err="1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Aziema</a:t>
            </a: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 Zahra</a:t>
            </a:r>
          </a:p>
          <a:p>
            <a:pPr>
              <a:lnSpc>
                <a:spcPts val="7379"/>
              </a:lnSpc>
            </a:pP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NIM    : 21105241002</a:t>
            </a:r>
          </a:p>
          <a:p>
            <a:pPr>
              <a:lnSpc>
                <a:spcPts val="7379"/>
              </a:lnSpc>
            </a:pP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Prodi  : </a:t>
            </a:r>
            <a:r>
              <a:rPr lang="en-US" sz="4400" dirty="0" err="1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Teknologi</a:t>
            </a: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 Pendidikan</a:t>
            </a:r>
          </a:p>
          <a:p>
            <a:pPr>
              <a:lnSpc>
                <a:spcPts val="7379"/>
              </a:lnSpc>
            </a:pPr>
            <a:r>
              <a:rPr lang="en-US" sz="4400" dirty="0">
                <a:solidFill>
                  <a:srgbClr val="191919"/>
                </a:solidFill>
                <a:latin typeface="Tempus Sans ITC" panose="04020404030D07020202" pitchFamily="82" charset="0"/>
                <a:ea typeface="Verdana" pitchFamily="34" charset="0"/>
              </a:rPr>
              <a:t>Email  : zahraaziema16@gmail.com</a:t>
            </a:r>
          </a:p>
        </p:txBody>
      </p:sp>
    </p:spTree>
    <p:custDataLst>
      <p:tags r:id="rId1"/>
    </p:custData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99450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978426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87210" y="1437740"/>
            <a:ext cx="9532055" cy="11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8299" dirty="0">
                <a:solidFill>
                  <a:srgbClr val="191919"/>
                </a:solidFill>
                <a:latin typeface="Hobo Std" panose="020B0803040709020204" pitchFamily="34" charset="0"/>
              </a:rPr>
              <a:t>HUMANISTIK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11469" y="2810771"/>
            <a:ext cx="4425040" cy="2790021"/>
            <a:chOff x="0" y="-918230"/>
            <a:chExt cx="5900054" cy="372002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-918230"/>
              <a:ext cx="5900054" cy="3720028"/>
              <a:chOff x="0" y="-142875"/>
              <a:chExt cx="918039" cy="578830"/>
            </a:xfrm>
          </p:grpSpPr>
          <p:sp>
            <p:nvSpPr>
              <p:cNvPr id="20" name="Freeform 20">
                <a:hlinkClick r:id="rId9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918039" cy="57883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Definisi</a:t>
                </a:r>
                <a:endParaRPr lang="en-US" sz="4599" b="1" dirty="0">
                  <a:latin typeface="Pivot Classic" panose="02000503000000000000" pitchFamily="2" charset="0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7402376" y="4086104"/>
            <a:ext cx="4425040" cy="2733274"/>
            <a:chOff x="0" y="-918230"/>
            <a:chExt cx="5900054" cy="364436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-918230"/>
              <a:ext cx="5900054" cy="3644365"/>
              <a:chOff x="0" y="-142875"/>
              <a:chExt cx="918039" cy="567057"/>
            </a:xfrm>
          </p:grpSpPr>
          <p:sp>
            <p:nvSpPr>
              <p:cNvPr id="27" name="Freeform 27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42875"/>
                <a:ext cx="918039" cy="567057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Ciri-Ciri</a:t>
                </a:r>
                <a:endParaRPr lang="en-US" sz="4599" b="1" dirty="0">
                  <a:latin typeface="Pivot Classic" panose="02000503000000000000" pitchFamily="2" charset="0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2297732" y="2600773"/>
            <a:ext cx="4571638" cy="3257036"/>
            <a:chOff x="-64763" y="-1198227"/>
            <a:chExt cx="6095518" cy="434271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-64763" y="-1198227"/>
              <a:ext cx="6095518" cy="4342715"/>
              <a:chOff x="-10077" y="-186442"/>
              <a:chExt cx="948453" cy="675719"/>
            </a:xfrm>
          </p:grpSpPr>
          <p:sp>
            <p:nvSpPr>
              <p:cNvPr id="34" name="Freeform 34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10077" y="-186442"/>
                <a:ext cx="948453" cy="675719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15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Tokoh-Tokoh</a:t>
                </a:r>
                <a:endParaRPr lang="en-US" sz="4399" b="1" dirty="0">
                  <a:latin typeface="Pivot Classic" panose="02000503000000000000" pitchFamily="2" charset="0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1765798" y="6347555"/>
            <a:ext cx="4378063" cy="2924266"/>
            <a:chOff x="0" y="-918230"/>
            <a:chExt cx="5837418" cy="38990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-918230"/>
              <a:ext cx="5837418" cy="3899021"/>
              <a:chOff x="0" y="-142875"/>
              <a:chExt cx="908293" cy="606681"/>
            </a:xfrm>
          </p:grpSpPr>
          <p:sp>
            <p:nvSpPr>
              <p:cNvPr id="41" name="Freeform 41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42875"/>
                <a:ext cx="906191" cy="606681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Kekurangan</a:t>
                </a:r>
                <a:endParaRPr lang="en-US" sz="4599" b="1" dirty="0">
                  <a:latin typeface="Pivot Classic" panose="02000503000000000000" pitchFamily="2" charset="0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2848925" y="6347555"/>
            <a:ext cx="4378063" cy="2910746"/>
            <a:chOff x="0" y="-918230"/>
            <a:chExt cx="5837418" cy="388099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-918230"/>
              <a:ext cx="5837418" cy="3880994"/>
              <a:chOff x="0" y="-142875"/>
              <a:chExt cx="908293" cy="603876"/>
            </a:xfrm>
          </p:grpSpPr>
          <p:sp>
            <p:nvSpPr>
              <p:cNvPr id="48" name="Freeform 48">
                <a:hlinkClick r:id="rId15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42875"/>
                <a:ext cx="908293" cy="603876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Kelebihan</a:t>
                </a:r>
                <a:endParaRPr lang="en-US" sz="4599" b="1" dirty="0">
                  <a:latin typeface="Pivot Classic" panose="02000503000000000000" pitchFamily="2" charset="0"/>
                  <a:hlinkClick r:id="rId1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85162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6161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DEFINISI HUMANISTIK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374" y="2815678"/>
            <a:ext cx="15670060" cy="653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menyatakan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bahwa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manusia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berhak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mengenali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dirinya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sendiri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sebagai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langkah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untuk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sehingga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diharapkan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mampu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mencapai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aktualisasi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diri</a:t>
            </a:r>
            <a:endParaRPr lang="en-US" sz="4700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Itulah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mengapa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ini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beranggapan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bahwa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dinilai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lebih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penting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daripada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hasil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itu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sendiri</a:t>
            </a:r>
            <a:endParaRPr lang="en-US" sz="4700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220405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65005" y="803184"/>
            <a:ext cx="16244843" cy="8521791"/>
            <a:chOff x="0" y="0"/>
            <a:chExt cx="21659791" cy="1136238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659791" cy="11362387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72663" y="2177361"/>
              <a:ext cx="4130269" cy="9134035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14" y="131219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11776" y="1206938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3875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CIRI HUMANISTIK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000" y="2552700"/>
            <a:ext cx="15728316" cy="6709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Menekankan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aktualisasi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diri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</a:p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merupakan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hal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penting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menjadi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fokus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Melibatkan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aspek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kognitif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afektif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Mengedepankan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pengetahuan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atau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pemahaman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Mengedepankan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bentuk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diri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sendiri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08147" lvl="1" indent="-454073">
              <a:lnSpc>
                <a:spcPts val="6603"/>
              </a:lnSpc>
              <a:buFont typeface="Arial"/>
              <a:buChar char="•"/>
            </a:pP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ada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berhak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mengatur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4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4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99450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741209" y="2843581"/>
            <a:ext cx="3095570" cy="3095558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b="-1795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527885" y="2843581"/>
            <a:ext cx="3095570" cy="3095558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r="-1063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319030" y="2843581"/>
            <a:ext cx="3095570" cy="3095558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432315" y="5574371"/>
            <a:ext cx="3095570" cy="3095558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10146" b="-24354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623455" y="5714927"/>
            <a:ext cx="3095570" cy="3095558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8380" r="-4189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2889518" y="1567109"/>
            <a:ext cx="12555563" cy="98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TOKOH HUMANISTIK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0200" y="5753100"/>
            <a:ext cx="3247326" cy="7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3"/>
              </a:lnSpc>
            </a:pPr>
            <a:r>
              <a:rPr lang="en-US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HABERNAS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91400" y="5759893"/>
            <a:ext cx="3996968" cy="7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PETER HONEY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87400" y="5753100"/>
            <a:ext cx="4697799" cy="7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A</a:t>
            </a:r>
            <a:r>
              <a:rPr lang="id-ID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. </a:t>
            </a:r>
            <a:r>
              <a:rPr lang="en-US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MUMFORD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78545" y="8605872"/>
            <a:ext cx="1579455" cy="7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238" dirty="0">
                <a:solidFill>
                  <a:srgbClr val="191919"/>
                </a:solidFill>
                <a:latin typeface="Fira Sans SemiBold" panose="020B0603050000020004" pitchFamily="34" charset="0"/>
              </a:rPr>
              <a:t>KOLB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23455" y="8652201"/>
            <a:ext cx="3608173" cy="79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3"/>
              </a:lnSpc>
            </a:pPr>
            <a:r>
              <a:rPr lang="en-US" sz="4240" dirty="0">
                <a:solidFill>
                  <a:srgbClr val="191919"/>
                </a:solidFill>
                <a:latin typeface="Fira Sans SemiBold" panose="020B0603050000020004" pitchFamily="34" charset="0"/>
              </a:rPr>
              <a:t>A</a:t>
            </a:r>
            <a:r>
              <a:rPr lang="id-ID" sz="4240" dirty="0">
                <a:solidFill>
                  <a:srgbClr val="191919"/>
                </a:solidFill>
                <a:latin typeface="Fira Sans SemiBold" panose="020B0603050000020004" pitchFamily="34" charset="0"/>
              </a:rPr>
              <a:t>. </a:t>
            </a:r>
            <a:r>
              <a:rPr lang="en-US" sz="4240" dirty="0">
                <a:solidFill>
                  <a:srgbClr val="191919"/>
                </a:solidFill>
                <a:latin typeface="Fira Sans SemiBold" panose="020B0603050000020004" pitchFamily="34" charset="0"/>
              </a:rPr>
              <a:t>MASLOW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99450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6839" y="1405479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321326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6238" y="15399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KELEBIHAN HUMANISTIK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000" y="2705100"/>
            <a:ext cx="15772763" cy="687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Menekankan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pembentukan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kepribadian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hati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nurani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perubahan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menumbuhkan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minat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untuk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terus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Menjadikan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memiliki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pengalaman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berarti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Menumbuhkan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kreativitas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mengubah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pola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pikir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Semakin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lama,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mencapai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aktualisasi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dirinya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baik</a:t>
            </a:r>
            <a:endParaRPr lang="en-US" sz="4238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99450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58813" y="1485900"/>
            <a:ext cx="816425" cy="816425"/>
          </a:xfrm>
          <a:prstGeom prst="rect">
            <a:avLst/>
          </a:prstGeom>
        </p:spPr>
      </p:pic>
      <p:pic>
        <p:nvPicPr>
          <p:cNvPr id="13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96866" y="1405479"/>
            <a:ext cx="1040679" cy="9522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52757" y="1485900"/>
            <a:ext cx="1308723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7200" dirty="0">
                <a:solidFill>
                  <a:srgbClr val="191919"/>
                </a:solidFill>
                <a:latin typeface="Hobo Std" panose="020B0803040709020204" pitchFamily="34" charset="0"/>
              </a:rPr>
              <a:t>KEKURANGAN  HUMANISTIK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2628900"/>
            <a:ext cx="16023829" cy="6925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Proses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gagal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ada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kesungguhan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dari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memunculkan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sikap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individualisme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778753" lvl="1" indent="-389376">
              <a:lnSpc>
                <a:spcPts val="5663"/>
              </a:lnSpc>
              <a:buFont typeface="Arial"/>
              <a:buChar char="•"/>
            </a:pP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Peran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pendidik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hanya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sebagai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07" dirty="0" err="1">
                <a:solidFill>
                  <a:srgbClr val="191919"/>
                </a:solidFill>
                <a:latin typeface="Fira Sans" panose="020B0503050000020004" pitchFamily="34" charset="0"/>
              </a:rPr>
              <a:t>fasilitator</a:t>
            </a:r>
            <a:r>
              <a:rPr lang="en-US" sz="3607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memicu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kesenjangan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keberhasilan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setiap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terdapat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sebagian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sulit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untuk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mengenali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potensi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dirinya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dijadikan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metode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secara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praktis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>
              <a:lnSpc>
                <a:spcPts val="6094"/>
              </a:lnSpc>
              <a:buFont typeface="Arial"/>
              <a:buChar char="•"/>
            </a:pP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Guru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boleh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lelah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memotivasi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peserta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didiknya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978426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572000" y="1437740"/>
            <a:ext cx="9532055" cy="11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SOSIAL</a:t>
            </a:r>
            <a:endParaRPr lang="en-US" sz="8299" dirty="0">
              <a:solidFill>
                <a:srgbClr val="191919"/>
              </a:solidFill>
              <a:latin typeface="Hobo Std" panose="020B0803040709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411469" y="2810771"/>
            <a:ext cx="4378063" cy="2790021"/>
            <a:chOff x="0" y="-918230"/>
            <a:chExt cx="5837418" cy="372002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-918230"/>
              <a:ext cx="5837418" cy="3720028"/>
              <a:chOff x="0" y="-142875"/>
              <a:chExt cx="908293" cy="578830"/>
            </a:xfrm>
          </p:grpSpPr>
          <p:sp>
            <p:nvSpPr>
              <p:cNvPr id="20" name="Freeform 20">
                <a:hlinkClick r:id="rId8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908293" cy="57883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Definisi</a:t>
                </a:r>
                <a:endParaRPr lang="en-US" sz="4800" b="1" dirty="0">
                  <a:latin typeface="Pivot Classic" panose="02000503000000000000" pitchFamily="2" charset="0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7402376" y="4086104"/>
            <a:ext cx="4378063" cy="2950126"/>
            <a:chOff x="0" y="-918230"/>
            <a:chExt cx="5837418" cy="393350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-918230"/>
              <a:ext cx="5837418" cy="3933501"/>
              <a:chOff x="0" y="-142875"/>
              <a:chExt cx="908293" cy="612046"/>
            </a:xfrm>
          </p:grpSpPr>
          <p:sp>
            <p:nvSpPr>
              <p:cNvPr id="27" name="Freeform 27">
                <a:hlinkClick r:id="rId11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42875"/>
                <a:ext cx="905256" cy="612046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Ciri-Ciri</a:t>
                </a:r>
                <a:endParaRPr lang="en-US" sz="4800" b="1" dirty="0">
                  <a:latin typeface="Pivot Classic" panose="02000503000000000000" pitchFamily="2" charset="0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2267317" y="2807454"/>
            <a:ext cx="4571638" cy="2878359"/>
            <a:chOff x="-105316" y="-922652"/>
            <a:chExt cx="6095518" cy="383781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-105316" y="-922652"/>
              <a:ext cx="6095518" cy="3837812"/>
              <a:chOff x="-16387" y="-143563"/>
              <a:chExt cx="948453" cy="597157"/>
            </a:xfrm>
          </p:grpSpPr>
          <p:sp>
            <p:nvSpPr>
              <p:cNvPr id="34" name="Freeform 34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16387" y="-143563"/>
                <a:ext cx="948453" cy="597157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15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Tokoh-Tokoh</a:t>
                </a:r>
                <a:endParaRPr lang="en-US" sz="4800" b="1" dirty="0">
                  <a:latin typeface="Pivot Classic" panose="02000503000000000000" pitchFamily="2" charset="0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1765798" y="6347556"/>
            <a:ext cx="4378063" cy="2848431"/>
            <a:chOff x="0" y="-918230"/>
            <a:chExt cx="5837418" cy="3797908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-918230"/>
              <a:ext cx="5837418" cy="3797908"/>
              <a:chOff x="0" y="-142875"/>
              <a:chExt cx="908293" cy="590948"/>
            </a:xfrm>
          </p:grpSpPr>
          <p:sp>
            <p:nvSpPr>
              <p:cNvPr id="41" name="Freeform 41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42875"/>
                <a:ext cx="906191" cy="590948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Kekurangan</a:t>
                </a:r>
                <a:endParaRPr lang="en-US" sz="4599" b="1" dirty="0">
                  <a:latin typeface="Pivot Classic" panose="02000503000000000000" pitchFamily="2" charset="0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2848925" y="6347555"/>
            <a:ext cx="4378063" cy="2910746"/>
            <a:chOff x="0" y="-918230"/>
            <a:chExt cx="5837418" cy="388099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-918230"/>
              <a:ext cx="5837418" cy="3880994"/>
              <a:chOff x="0" y="-142875"/>
              <a:chExt cx="908293" cy="603876"/>
            </a:xfrm>
          </p:grpSpPr>
          <p:sp>
            <p:nvSpPr>
              <p:cNvPr id="48" name="Freeform 48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42875"/>
                <a:ext cx="908293" cy="603876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Kelebihan</a:t>
                </a:r>
                <a:endParaRPr lang="en-US" sz="4800" b="1" dirty="0">
                  <a:latin typeface="Pivot Classic" panose="02000503000000000000" pitchFamily="2" charset="0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5399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DEFINISI SOSIAL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374" y="2831762"/>
            <a:ext cx="15670060" cy="653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mengedepankan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perubahan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melalui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pengamatan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ini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menganggap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bahwa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harus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ada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pemodelan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nantinya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bisa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dijadikan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pengamatan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oleh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individu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sedang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Itulah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mengapa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sosial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sama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7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7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pemodelan</a:t>
            </a:r>
            <a:r>
              <a:rPr lang="en-US" sz="4700" b="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22105" y="736509"/>
            <a:ext cx="17043789" cy="8940905"/>
            <a:chOff x="0" y="0"/>
            <a:chExt cx="22725052" cy="1192120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725052" cy="11921207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912322" y="2284447"/>
              <a:ext cx="4333402" cy="958326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206938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59401" y="1130257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3113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CIRI-CIRI SOSIAL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883" y="2399085"/>
            <a:ext cx="16138917" cy="7251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8850" lvl="1" indent="-394425">
              <a:lnSpc>
                <a:spcPts val="5736"/>
              </a:lnSpc>
              <a:buFont typeface="Arial"/>
              <a:buChar char="•"/>
            </a:pP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Unsur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utama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: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pemerhatian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peniruan</a:t>
            </a:r>
            <a:endParaRPr lang="en-US" sz="3653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788850" lvl="1" indent="-394425">
              <a:lnSpc>
                <a:spcPts val="5736"/>
              </a:lnSpc>
              <a:buFont typeface="Arial"/>
              <a:buChar char="•"/>
            </a:pP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model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boleh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dipelajari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melalui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bahasa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teladan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nilai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lain – lain</a:t>
            </a:r>
          </a:p>
          <a:p>
            <a:pPr marL="788850" lvl="1" indent="-394425">
              <a:lnSpc>
                <a:spcPts val="5736"/>
              </a:lnSpc>
              <a:buFont typeface="Arial"/>
              <a:buChar char="•"/>
            </a:pP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Pelajar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meniru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suatu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kemampuan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dari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kecakapan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didemonstrasikan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guru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sebagai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model</a:t>
            </a:r>
          </a:p>
          <a:p>
            <a:pPr marL="788850" lvl="1" indent="-394425">
              <a:lnSpc>
                <a:spcPts val="5736"/>
              </a:lnSpc>
              <a:buFont typeface="Arial"/>
              <a:buChar char="•"/>
            </a:pP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Pelajar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memperoleh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kemampuan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memperoleh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kepuasan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penguatan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positif</a:t>
            </a:r>
            <a:endParaRPr lang="en-US" sz="3653" dirty="0">
              <a:solidFill>
                <a:srgbClr val="191919"/>
              </a:solidFill>
              <a:latin typeface="Fira Sans" panose="020B0503050000020004" pitchFamily="34" charset="0"/>
            </a:endParaRPr>
          </a:p>
          <a:p>
            <a:pPr marL="788850" lvl="1" indent="-394425">
              <a:lnSpc>
                <a:spcPts val="5736"/>
              </a:lnSpc>
              <a:buFont typeface="Arial"/>
              <a:buChar char="•"/>
            </a:pP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Proses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: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perhatian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mengingat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peniruan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atau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timbal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balik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sesuai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diakhiri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penguatan</a:t>
            </a:r>
            <a:r>
              <a:rPr lang="en-US" sz="3653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653" dirty="0" err="1">
                <a:solidFill>
                  <a:srgbClr val="191919"/>
                </a:solidFill>
                <a:latin typeface="Fira Sans" panose="020B0503050000020004" pitchFamily="34" charset="0"/>
              </a:rPr>
              <a:t>positif</a:t>
            </a:r>
            <a:endParaRPr lang="en-US" sz="3653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99" y="-196491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868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07051" y="1349813"/>
            <a:ext cx="1165435" cy="106637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07637" y="3085735"/>
            <a:ext cx="4853783" cy="485376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9999" r="-999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538780" y="1539906"/>
            <a:ext cx="12991498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TOKOH SOSIAL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93065" y="8040917"/>
            <a:ext cx="5417935" cy="83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7"/>
              </a:lnSpc>
            </a:pPr>
            <a:r>
              <a:rPr lang="en-US" sz="4800" dirty="0">
                <a:solidFill>
                  <a:srgbClr val="191919"/>
                </a:solidFill>
                <a:latin typeface="Fira Sans SemiBold" panose="020B0603050000020004" pitchFamily="34" charset="0"/>
              </a:rPr>
              <a:t>ALBERT BANDURA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62625" y="1445544"/>
            <a:ext cx="874911" cy="8749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14915" y="1289192"/>
            <a:ext cx="1187616" cy="118761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18424" y="3369261"/>
            <a:ext cx="15269376" cy="4676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Tekan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"start"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unuk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menuju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"menu"</a:t>
            </a: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Bacalah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Materi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untuk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memahami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Pelajaran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ini</a:t>
            </a:r>
            <a:endParaRPr lang="en-US" sz="4800" dirty="0">
              <a:solidFill>
                <a:srgbClr val="191919"/>
              </a:solidFill>
              <a:latin typeface="Tempus Sans ITC" panose="04020404030D07020202" pitchFamily="82" charset="0"/>
            </a:endParaRP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Lakukan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latihan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untuk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mengukur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pemahaman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anda</a:t>
            </a:r>
            <a:endParaRPr lang="en-US" sz="4800" dirty="0">
              <a:solidFill>
                <a:srgbClr val="191919"/>
              </a:solidFill>
              <a:latin typeface="Tempus Sans ITC" panose="04020404030D07020202" pitchFamily="82" charset="0"/>
            </a:endParaRP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Tonton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video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untuk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menambah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pemahaman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anda</a:t>
            </a:r>
            <a:endParaRPr lang="en-US" sz="4800" dirty="0">
              <a:solidFill>
                <a:srgbClr val="191919"/>
              </a:solidFill>
              <a:latin typeface="Tempus Sans ITC" panose="04020404030D07020202" pitchFamily="82" charset="0"/>
            </a:endParaRP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Buka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profil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untuk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mengetahui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pembuat</a:t>
            </a:r>
            <a:r>
              <a:rPr lang="en-US" sz="4800" dirty="0">
                <a:solidFill>
                  <a:srgbClr val="191919"/>
                </a:solidFill>
                <a:latin typeface="Tempus Sans ITC" panose="04020404030D07020202" pitchFamily="82" charset="0"/>
              </a:rPr>
              <a:t> multimedia </a:t>
            </a:r>
            <a:r>
              <a:rPr lang="en-US" sz="4800" dirty="0" err="1">
                <a:solidFill>
                  <a:srgbClr val="191919"/>
                </a:solidFill>
                <a:latin typeface="Tempus Sans ITC" panose="04020404030D07020202" pitchFamily="82" charset="0"/>
              </a:rPr>
              <a:t>ini</a:t>
            </a:r>
            <a:endParaRPr lang="en-US" sz="4800" dirty="0">
              <a:solidFill>
                <a:srgbClr val="191919"/>
              </a:solidFill>
              <a:latin typeface="Tempus Sans ITC" panose="04020404030D07020202" pitchFamily="8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68026" y="1353823"/>
            <a:ext cx="5988589" cy="127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9"/>
              </a:lnSpc>
            </a:pPr>
            <a:r>
              <a:rPr lang="en-US" sz="8899" dirty="0">
                <a:solidFill>
                  <a:srgbClr val="191919"/>
                </a:solidFill>
                <a:latin typeface="Hobo Std" panose="020B0803040709020204" pitchFamily="34" charset="0"/>
              </a:rPr>
              <a:t>HELP</a:t>
            </a:r>
          </a:p>
        </p:txBody>
      </p:sp>
    </p:spTree>
    <p:custDataLst>
      <p:tags r:id="rId1"/>
    </p:custData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6104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6839" y="1405479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321326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6238" y="15399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KELEBIHAN SOSIAL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289" y="2689423"/>
            <a:ext cx="15772763" cy="687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Menekankan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bahwa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lingkungan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dihubungkan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melalui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system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kognitif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orang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tersebut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Memandang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manusia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merupakan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reaksi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timbul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akibat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interaksi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antara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lingkungan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kognitif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manusia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itu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sendiri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Perlunya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conditioning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imitation  </a:t>
            </a:r>
          </a:p>
          <a:p>
            <a:pPr marL="915016" lvl="1" indent="-457508">
              <a:lnSpc>
                <a:spcPts val="6653"/>
              </a:lnSpc>
              <a:buFont typeface="Arial"/>
              <a:buChar char="•"/>
            </a:pP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Berfokus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proses yang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menjelaskan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perkembangan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anak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–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anak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faktor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sosial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238" dirty="0" err="1">
                <a:solidFill>
                  <a:srgbClr val="191919"/>
                </a:solidFill>
                <a:latin typeface="Fira Sans" panose="020B0503050000020004" pitchFamily="34" charset="0"/>
              </a:rPr>
              <a:t>kognitif</a:t>
            </a:r>
            <a:r>
              <a:rPr lang="en-US" sz="4238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5152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7265" y="952500"/>
            <a:ext cx="16576810" cy="8695935"/>
            <a:chOff x="0" y="0"/>
            <a:chExt cx="22102413" cy="11594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102413" cy="11594580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421546" y="2221856"/>
              <a:ext cx="4214672" cy="9320691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8813" y="1405479"/>
            <a:ext cx="816425" cy="816425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6866" y="1405479"/>
            <a:ext cx="1040679" cy="9522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56238" y="1463706"/>
            <a:ext cx="12555563" cy="10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8000" dirty="0">
                <a:solidFill>
                  <a:srgbClr val="191919"/>
                </a:solidFill>
                <a:latin typeface="Hobo Std" panose="020B0803040709020204" pitchFamily="34" charset="0"/>
              </a:rPr>
              <a:t>KEKURANGAN  SOSIAL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647" y="2992782"/>
            <a:ext cx="16054753" cy="6169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8075" lvl="1" indent="-419038" algn="just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ini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sangat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sesuai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diklasifikasikan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behavioristik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Karena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teknik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pemodelan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mengenai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peniruan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adakalanya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cara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peniruan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tersebut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memerlukan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pengulangan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mendalami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sesuatu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ditiru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838075" lvl="1" indent="-419038" algn="just">
              <a:lnSpc>
                <a:spcPts val="6094"/>
              </a:lnSpc>
              <a:buFont typeface="Arial"/>
              <a:buChar char="•"/>
            </a:pP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Selain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itu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jika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manusia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atau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membentuk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lakunya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dengan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hanya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melalui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peniruan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, 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maka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ia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juga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akan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meniru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negatif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,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termasuk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perlakuan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tidak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diterima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dalam</a:t>
            </a:r>
            <a:r>
              <a:rPr lang="en-US" sz="388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3881" dirty="0" err="1">
                <a:solidFill>
                  <a:srgbClr val="191919"/>
                </a:solidFill>
                <a:latin typeface="Fira Sans" panose="020B0503050000020004" pitchFamily="34" charset="0"/>
              </a:rPr>
              <a:t>masyarakat</a:t>
            </a:r>
            <a:endParaRPr lang="en-US" sz="3881" dirty="0">
              <a:solidFill>
                <a:srgbClr val="191919"/>
              </a:solidFill>
              <a:latin typeface="Fira Sans" panose="020B05030500000200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8831" y="579310"/>
            <a:ext cx="10253620" cy="6661553"/>
            <a:chOff x="0" y="0"/>
            <a:chExt cx="5845726" cy="379784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5833026" cy="3785140"/>
            </a:xfrm>
            <a:custGeom>
              <a:avLst/>
              <a:gdLst/>
              <a:ahLst/>
              <a:cxnLst/>
              <a:rect l="l" t="t" r="r" b="b"/>
              <a:pathLst>
                <a:path w="5833026" h="3785140">
                  <a:moveTo>
                    <a:pt x="5833026" y="599567"/>
                  </a:moveTo>
                  <a:lnTo>
                    <a:pt x="5833026" y="1199007"/>
                  </a:lnTo>
                  <a:lnTo>
                    <a:pt x="5833026" y="3785140"/>
                  </a:lnTo>
                  <a:lnTo>
                    <a:pt x="0" y="3785140"/>
                  </a:lnTo>
                  <a:lnTo>
                    <a:pt x="0" y="1199007"/>
                  </a:ln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792472" y="0"/>
                  </a:lnTo>
                  <a:cubicBezTo>
                    <a:pt x="4932680" y="0"/>
                    <a:pt x="5046472" y="113665"/>
                    <a:pt x="5046472" y="254000"/>
                  </a:cubicBezTo>
                  <a:lnTo>
                    <a:pt x="5046472" y="599567"/>
                  </a:lnTo>
                  <a:lnTo>
                    <a:pt x="5833026" y="599567"/>
                  </a:lnTo>
                  <a:close/>
                </a:path>
              </a:pathLst>
            </a:custGeom>
            <a:solidFill>
              <a:srgbClr val="DBDB7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45726" cy="3797840"/>
            </a:xfrm>
            <a:custGeom>
              <a:avLst/>
              <a:gdLst/>
              <a:ahLst/>
              <a:cxnLst/>
              <a:rect l="l" t="t" r="r" b="b"/>
              <a:pathLst>
                <a:path w="5845726" h="3797840">
                  <a:moveTo>
                    <a:pt x="5059172" y="599567"/>
                  </a:moveTo>
                  <a:lnTo>
                    <a:pt x="5059172" y="260350"/>
                  </a:lnTo>
                  <a:cubicBezTo>
                    <a:pt x="5059172" y="116840"/>
                    <a:pt x="4942332" y="0"/>
                    <a:pt x="4798822" y="0"/>
                  </a:cubicBez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1199007"/>
                  </a:lnTo>
                  <a:lnTo>
                    <a:pt x="0" y="1211707"/>
                  </a:lnTo>
                  <a:lnTo>
                    <a:pt x="0" y="3797840"/>
                  </a:lnTo>
                  <a:lnTo>
                    <a:pt x="5845726" y="3797840"/>
                  </a:lnTo>
                  <a:lnTo>
                    <a:pt x="5845726" y="1211707"/>
                  </a:lnTo>
                  <a:lnTo>
                    <a:pt x="5845726" y="1199007"/>
                  </a:lnTo>
                  <a:lnTo>
                    <a:pt x="5845726" y="599567"/>
                  </a:lnTo>
                  <a:lnTo>
                    <a:pt x="5059172" y="599567"/>
                  </a:lnTo>
                  <a:close/>
                  <a:moveTo>
                    <a:pt x="12700" y="1211707"/>
                  </a:moveTo>
                  <a:lnTo>
                    <a:pt x="5233586" y="1211707"/>
                  </a:lnTo>
                  <a:lnTo>
                    <a:pt x="5233586" y="3785140"/>
                  </a:lnTo>
                  <a:lnTo>
                    <a:pt x="12700" y="3785140"/>
                  </a:lnTo>
                  <a:lnTo>
                    <a:pt x="12700" y="1211707"/>
                  </a:lnTo>
                  <a:close/>
                  <a:moveTo>
                    <a:pt x="5833026" y="3785140"/>
                  </a:moveTo>
                  <a:lnTo>
                    <a:pt x="5246286" y="3785140"/>
                  </a:lnTo>
                  <a:lnTo>
                    <a:pt x="5246286" y="1211707"/>
                  </a:lnTo>
                  <a:lnTo>
                    <a:pt x="5833026" y="1211707"/>
                  </a:lnTo>
                  <a:lnTo>
                    <a:pt x="5833026" y="3785140"/>
                  </a:lnTo>
                  <a:close/>
                  <a:moveTo>
                    <a:pt x="12700" y="1199007"/>
                  </a:move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lnTo>
                    <a:pt x="4798822" y="12700"/>
                  </a:lnTo>
                  <a:cubicBezTo>
                    <a:pt x="4935347" y="12700"/>
                    <a:pt x="5046472" y="123825"/>
                    <a:pt x="5046472" y="260350"/>
                  </a:cubicBezTo>
                  <a:lnTo>
                    <a:pt x="5046472" y="612267"/>
                  </a:lnTo>
                  <a:lnTo>
                    <a:pt x="5833026" y="612267"/>
                  </a:lnTo>
                  <a:lnTo>
                    <a:pt x="5833026" y="1199007"/>
                  </a:lnTo>
                  <a:lnTo>
                    <a:pt x="12700" y="1199007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602476" y="2490786"/>
            <a:ext cx="18890476" cy="7705080"/>
            <a:chOff x="0" y="0"/>
            <a:chExt cx="4975269" cy="2029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75270" cy="2029321"/>
            </a:xfrm>
            <a:custGeom>
              <a:avLst/>
              <a:gdLst/>
              <a:ahLst/>
              <a:cxnLst/>
              <a:rect l="l" t="t" r="r" b="b"/>
              <a:pathLst>
                <a:path w="4975270" h="2029321">
                  <a:moveTo>
                    <a:pt x="0" y="0"/>
                  </a:moveTo>
                  <a:lnTo>
                    <a:pt x="4975270" y="0"/>
                  </a:lnTo>
                  <a:lnTo>
                    <a:pt x="4975270" y="2029321"/>
                  </a:lnTo>
                  <a:lnTo>
                    <a:pt x="0" y="2029321"/>
                  </a:lnTo>
                  <a:close/>
                </a:path>
              </a:pathLst>
            </a:custGeom>
            <a:solidFill>
              <a:srgbClr val="FFFAEE"/>
            </a:solidFill>
            <a:ln w="19050">
              <a:solidFill>
                <a:srgbClr val="191919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2490786"/>
            <a:ext cx="18288000" cy="91772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412647" y="1245549"/>
            <a:ext cx="734817" cy="69206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590800" y="6836542"/>
            <a:ext cx="4637312" cy="2650358"/>
            <a:chOff x="-95406" y="-839990"/>
            <a:chExt cx="6183083" cy="353381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-95406" y="-839990"/>
              <a:ext cx="6183083" cy="3533811"/>
              <a:chOff x="-14845" y="-130701"/>
              <a:chExt cx="962078" cy="549855"/>
            </a:xfrm>
          </p:grpSpPr>
          <p:sp>
            <p:nvSpPr>
              <p:cNvPr id="18" name="Freeform 18">
                <a:hlinkClick r:id="rId11" tooltip="https://www.youtube.com/watch?v=5delZZXyzqI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14845" y="-130701"/>
                <a:ext cx="962078" cy="54985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Behavioristik</a:t>
                </a:r>
                <a:endParaRPr lang="en-US" sz="4800" b="1" dirty="0">
                  <a:latin typeface="Pivot Classic" panose="02000503000000000000" pitchFamily="2" charset="0"/>
                  <a:hlinkClick r:id="rId11" tooltip="https://www.youtube.com/watch?v=5delZZXyzqI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1583942" y="6642311"/>
            <a:ext cx="5332458" cy="5025726"/>
            <a:chOff x="-95406" y="-1188130"/>
            <a:chExt cx="7109944" cy="670096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-629099"/>
              <a:ext cx="6737189" cy="6141937"/>
              <a:chOff x="0" y="-142875"/>
              <a:chExt cx="1048296" cy="9556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48296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-95406" y="-1188130"/>
              <a:ext cx="7109944" cy="4185856"/>
              <a:chOff x="-14845" y="-184871"/>
              <a:chExt cx="1106296" cy="651312"/>
            </a:xfrm>
          </p:grpSpPr>
          <p:sp>
            <p:nvSpPr>
              <p:cNvPr id="32" name="Freeform 32">
                <a:hlinkClick r:id="rId12" tooltip="https://www.youtube.com/watch?v=4l0gIQTYQQE"/>
              </p:cNvPr>
              <p:cNvSpPr/>
              <p:nvPr/>
            </p:nvSpPr>
            <p:spPr>
              <a:xfrm>
                <a:off x="0" y="0"/>
                <a:ext cx="1048296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-14845" y="-184871"/>
                <a:ext cx="1106296" cy="651312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531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Konstruktivistik</a:t>
                </a:r>
                <a:endParaRPr lang="en-US" sz="4000" b="1" dirty="0">
                  <a:latin typeface="Pivot Classic" panose="02000503000000000000" pitchFamily="2" charset="0"/>
                  <a:hlinkClick r:id="rId12" tooltip="https://www.youtube.com/watch?v=4l0gIQTYQQ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893927" y="1301512"/>
            <a:ext cx="5345212" cy="102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VIDEO</a:t>
            </a:r>
            <a:endParaRPr lang="en-US" sz="7499" dirty="0">
              <a:solidFill>
                <a:srgbClr val="191919"/>
              </a:solidFill>
              <a:latin typeface="Hobo Std" panose="020B0803040709020204" pitchFamily="34" charset="0"/>
            </a:endParaRPr>
          </a:p>
        </p:txBody>
      </p:sp>
      <p:pic>
        <p:nvPicPr>
          <p:cNvPr id="43" name="Online Media 42" title="Teori Belajar Behavioristik dan Implikasinya dalam Pembelajaran">
            <a:hlinkClick r:id="" action="ppaction://media"/>
            <a:extLst>
              <a:ext uri="{FF2B5EF4-FFF2-40B4-BE49-F238E27FC236}">
                <a16:creationId xmlns:a16="http://schemas.microsoft.com/office/drawing/2014/main" id="{E5A64DCC-D3DC-BC13-CFAF-C338C04C11C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3"/>
          <a:stretch>
            <a:fillRect/>
          </a:stretch>
        </p:blipFill>
        <p:spPr>
          <a:xfrm>
            <a:off x="1828800" y="3579569"/>
            <a:ext cx="6173885" cy="3488245"/>
          </a:xfrm>
          <a:prstGeom prst="rect">
            <a:avLst/>
          </a:prstGeom>
        </p:spPr>
      </p:pic>
      <p:pic>
        <p:nvPicPr>
          <p:cNvPr id="44" name="Online Media 43" title="Teori Belajar Konstruktivistik">
            <a:hlinkClick r:id="" action="ppaction://media"/>
            <a:extLst>
              <a:ext uri="{FF2B5EF4-FFF2-40B4-BE49-F238E27FC236}">
                <a16:creationId xmlns:a16="http://schemas.microsoft.com/office/drawing/2014/main" id="{6B6B5A6A-3F1A-C719-D526-44B8B3D5D2B3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4"/>
          <a:stretch>
            <a:fillRect/>
          </a:stretch>
        </p:blipFill>
        <p:spPr>
          <a:xfrm>
            <a:off x="10896600" y="3579569"/>
            <a:ext cx="6460453" cy="3650156"/>
          </a:xfrm>
          <a:prstGeom prst="rect">
            <a:avLst/>
          </a:prstGeom>
        </p:spPr>
      </p:pic>
      <p:pic>
        <p:nvPicPr>
          <p:cNvPr id="45" name="Picture 13">
            <a:hlinkClick r:id="rId15" action="ppaction://hlinksldjump"/>
            <a:extLst>
              <a:ext uri="{FF2B5EF4-FFF2-40B4-BE49-F238E27FC236}">
                <a16:creationId xmlns:a16="http://schemas.microsoft.com/office/drawing/2014/main" id="{6D1EA6EE-4422-9A81-27A7-72E4E240676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667337" y="746695"/>
            <a:ext cx="1453472" cy="1329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6060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8831" y="579310"/>
            <a:ext cx="10253620" cy="6661553"/>
            <a:chOff x="0" y="0"/>
            <a:chExt cx="5845726" cy="379784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5833026" cy="3785140"/>
            </a:xfrm>
            <a:custGeom>
              <a:avLst/>
              <a:gdLst/>
              <a:ahLst/>
              <a:cxnLst/>
              <a:rect l="l" t="t" r="r" b="b"/>
              <a:pathLst>
                <a:path w="5833026" h="3785140">
                  <a:moveTo>
                    <a:pt x="5833026" y="599567"/>
                  </a:moveTo>
                  <a:lnTo>
                    <a:pt x="5833026" y="1199007"/>
                  </a:lnTo>
                  <a:lnTo>
                    <a:pt x="5833026" y="3785140"/>
                  </a:lnTo>
                  <a:lnTo>
                    <a:pt x="0" y="3785140"/>
                  </a:lnTo>
                  <a:lnTo>
                    <a:pt x="0" y="1199007"/>
                  </a:ln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792472" y="0"/>
                  </a:lnTo>
                  <a:cubicBezTo>
                    <a:pt x="4932680" y="0"/>
                    <a:pt x="5046472" y="113665"/>
                    <a:pt x="5046472" y="254000"/>
                  </a:cubicBezTo>
                  <a:lnTo>
                    <a:pt x="5046472" y="599567"/>
                  </a:lnTo>
                  <a:lnTo>
                    <a:pt x="5833026" y="599567"/>
                  </a:lnTo>
                  <a:close/>
                </a:path>
              </a:pathLst>
            </a:custGeom>
            <a:solidFill>
              <a:srgbClr val="DBDB7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45726" cy="3797840"/>
            </a:xfrm>
            <a:custGeom>
              <a:avLst/>
              <a:gdLst/>
              <a:ahLst/>
              <a:cxnLst/>
              <a:rect l="l" t="t" r="r" b="b"/>
              <a:pathLst>
                <a:path w="5845726" h="3797840">
                  <a:moveTo>
                    <a:pt x="5059172" y="599567"/>
                  </a:moveTo>
                  <a:lnTo>
                    <a:pt x="5059172" y="260350"/>
                  </a:lnTo>
                  <a:cubicBezTo>
                    <a:pt x="5059172" y="116840"/>
                    <a:pt x="4942332" y="0"/>
                    <a:pt x="4798822" y="0"/>
                  </a:cubicBez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1199007"/>
                  </a:lnTo>
                  <a:lnTo>
                    <a:pt x="0" y="1211707"/>
                  </a:lnTo>
                  <a:lnTo>
                    <a:pt x="0" y="3797840"/>
                  </a:lnTo>
                  <a:lnTo>
                    <a:pt x="5845726" y="3797840"/>
                  </a:lnTo>
                  <a:lnTo>
                    <a:pt x="5845726" y="1211707"/>
                  </a:lnTo>
                  <a:lnTo>
                    <a:pt x="5845726" y="1199007"/>
                  </a:lnTo>
                  <a:lnTo>
                    <a:pt x="5845726" y="599567"/>
                  </a:lnTo>
                  <a:lnTo>
                    <a:pt x="5059172" y="599567"/>
                  </a:lnTo>
                  <a:close/>
                  <a:moveTo>
                    <a:pt x="12700" y="1211707"/>
                  </a:moveTo>
                  <a:lnTo>
                    <a:pt x="5233586" y="1211707"/>
                  </a:lnTo>
                  <a:lnTo>
                    <a:pt x="5233586" y="3785140"/>
                  </a:lnTo>
                  <a:lnTo>
                    <a:pt x="12700" y="3785140"/>
                  </a:lnTo>
                  <a:lnTo>
                    <a:pt x="12700" y="1211707"/>
                  </a:lnTo>
                  <a:close/>
                  <a:moveTo>
                    <a:pt x="5833026" y="3785140"/>
                  </a:moveTo>
                  <a:lnTo>
                    <a:pt x="5246286" y="3785140"/>
                  </a:lnTo>
                  <a:lnTo>
                    <a:pt x="5246286" y="1211707"/>
                  </a:lnTo>
                  <a:lnTo>
                    <a:pt x="5833026" y="1211707"/>
                  </a:lnTo>
                  <a:lnTo>
                    <a:pt x="5833026" y="3785140"/>
                  </a:lnTo>
                  <a:close/>
                  <a:moveTo>
                    <a:pt x="12700" y="1199007"/>
                  </a:move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lnTo>
                    <a:pt x="4798822" y="12700"/>
                  </a:lnTo>
                  <a:cubicBezTo>
                    <a:pt x="4935347" y="12700"/>
                    <a:pt x="5046472" y="123825"/>
                    <a:pt x="5046472" y="260350"/>
                  </a:cubicBezTo>
                  <a:lnTo>
                    <a:pt x="5046472" y="612267"/>
                  </a:lnTo>
                  <a:lnTo>
                    <a:pt x="5833026" y="612267"/>
                  </a:lnTo>
                  <a:lnTo>
                    <a:pt x="5833026" y="1199007"/>
                  </a:lnTo>
                  <a:lnTo>
                    <a:pt x="12700" y="1199007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602476" y="2490786"/>
            <a:ext cx="18890476" cy="7705080"/>
            <a:chOff x="0" y="0"/>
            <a:chExt cx="4975269" cy="2029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75270" cy="2029321"/>
            </a:xfrm>
            <a:custGeom>
              <a:avLst/>
              <a:gdLst/>
              <a:ahLst/>
              <a:cxnLst/>
              <a:rect l="l" t="t" r="r" b="b"/>
              <a:pathLst>
                <a:path w="4975270" h="2029321">
                  <a:moveTo>
                    <a:pt x="0" y="0"/>
                  </a:moveTo>
                  <a:lnTo>
                    <a:pt x="4975270" y="0"/>
                  </a:lnTo>
                  <a:lnTo>
                    <a:pt x="4975270" y="2029321"/>
                  </a:lnTo>
                  <a:lnTo>
                    <a:pt x="0" y="2029321"/>
                  </a:lnTo>
                  <a:close/>
                </a:path>
              </a:pathLst>
            </a:custGeom>
            <a:solidFill>
              <a:srgbClr val="FFFAEE"/>
            </a:solidFill>
            <a:ln w="19050">
              <a:solidFill>
                <a:srgbClr val="191919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2490786"/>
            <a:ext cx="18288000" cy="91772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412647" y="1245549"/>
            <a:ext cx="734817" cy="692064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601829" y="7124700"/>
            <a:ext cx="4378063" cy="2770982"/>
            <a:chOff x="0" y="-918230"/>
            <a:chExt cx="5837418" cy="369464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-918230"/>
              <a:ext cx="5837418" cy="3694642"/>
              <a:chOff x="0" y="-142875"/>
              <a:chExt cx="908293" cy="574880"/>
            </a:xfrm>
          </p:grpSpPr>
          <p:sp>
            <p:nvSpPr>
              <p:cNvPr id="25" name="Freeform 25">
                <a:hlinkClick r:id="rId11" tooltip="https://www.youtube.com/watch?v=mvRaTFZeUWY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42875"/>
                <a:ext cx="908293" cy="57488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dirty="0" err="1">
                    <a:latin typeface="Pivot Classic" panose="02000503000000000000" pitchFamily="2" charset="0"/>
                  </a:rPr>
                  <a:t>Humanistik</a:t>
                </a:r>
                <a:endParaRPr lang="en-US" sz="4599" dirty="0">
                  <a:latin typeface="Pivot Classic" panose="02000503000000000000" pitchFamily="2" charset="0"/>
                  <a:hlinkClick r:id="rId11" tooltip="https://www.youtube.com/watch?v=mvRaTFZeUW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1911502" y="7048500"/>
            <a:ext cx="4378063" cy="2833778"/>
            <a:chOff x="0" y="-918230"/>
            <a:chExt cx="5837418" cy="377837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-918230"/>
              <a:ext cx="5837418" cy="3778370"/>
              <a:chOff x="0" y="-142875"/>
              <a:chExt cx="908293" cy="587908"/>
            </a:xfrm>
          </p:grpSpPr>
          <p:sp>
            <p:nvSpPr>
              <p:cNvPr id="39" name="Freeform 39">
                <a:hlinkClick r:id="rId12" tooltip="https://www.youtube.com/watch?v=58ZCkZdv7IY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42875"/>
                <a:ext cx="908293" cy="587908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Sosial</a:t>
                </a:r>
                <a:endParaRPr lang="en-US" sz="4599" b="1" dirty="0">
                  <a:latin typeface="Pivot Classic" panose="02000503000000000000" pitchFamily="2" charset="0"/>
                  <a:hlinkClick r:id="rId12" tooltip="https://www.youtube.com/watch?v=58ZCkZdv7I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893927" y="1301512"/>
            <a:ext cx="5345212" cy="102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VIDEO</a:t>
            </a:r>
            <a:endParaRPr lang="en-US" sz="7499" dirty="0">
              <a:solidFill>
                <a:srgbClr val="191919"/>
              </a:solidFill>
              <a:latin typeface="Hobo Std" panose="020B0803040709020204" pitchFamily="34" charset="0"/>
            </a:endParaRPr>
          </a:p>
        </p:txBody>
      </p:sp>
      <p:pic>
        <p:nvPicPr>
          <p:cNvPr id="58" name="Online Media 57" title="Teori Belajar Konstruktivistik">
            <a:hlinkClick r:id="" action="ppaction://media"/>
            <a:extLst>
              <a:ext uri="{FF2B5EF4-FFF2-40B4-BE49-F238E27FC236}">
                <a16:creationId xmlns:a16="http://schemas.microsoft.com/office/drawing/2014/main" id="{35C767DD-E8AF-5203-7957-0877A3FA203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3"/>
          <a:stretch>
            <a:fillRect/>
          </a:stretch>
        </p:blipFill>
        <p:spPr>
          <a:xfrm>
            <a:off x="1661194" y="3588775"/>
            <a:ext cx="6734138" cy="3804788"/>
          </a:xfrm>
          <a:prstGeom prst="rect">
            <a:avLst/>
          </a:prstGeom>
        </p:spPr>
      </p:pic>
      <p:pic>
        <p:nvPicPr>
          <p:cNvPr id="60" name="Online Media 59" title="Social Learning Theory - Albert Bandura">
            <a:hlinkClick r:id="" action="ppaction://media"/>
            <a:extLst>
              <a:ext uri="{FF2B5EF4-FFF2-40B4-BE49-F238E27FC236}">
                <a16:creationId xmlns:a16="http://schemas.microsoft.com/office/drawing/2014/main" id="{07ADB032-662D-5C90-5988-A191EFDBD7B7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4"/>
          <a:stretch>
            <a:fillRect/>
          </a:stretch>
        </p:blipFill>
        <p:spPr>
          <a:xfrm>
            <a:off x="10627621" y="3571733"/>
            <a:ext cx="6693039" cy="3781567"/>
          </a:xfrm>
          <a:prstGeom prst="rect">
            <a:avLst/>
          </a:prstGeom>
        </p:spPr>
      </p:pic>
      <p:pic>
        <p:nvPicPr>
          <p:cNvPr id="62" name="Picture 61">
            <a:hlinkClick r:id="rId15" action="ppaction://hlinksldjump"/>
            <a:hlinkHover r:id="rId15" action="ppaction://hlinksldjump"/>
            <a:extLst>
              <a:ext uri="{FF2B5EF4-FFF2-40B4-BE49-F238E27FC236}">
                <a16:creationId xmlns:a16="http://schemas.microsoft.com/office/drawing/2014/main" id="{4F3A04E6-9697-9FC9-F35F-09402C08CF1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599" y="349139"/>
            <a:ext cx="1754387" cy="175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89" y="-2412252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726780" y="2584444"/>
            <a:ext cx="13676981" cy="5629234"/>
            <a:chOff x="0" y="0"/>
            <a:chExt cx="6349873" cy="3208274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37173" cy="3195574"/>
            </a:xfrm>
            <a:custGeom>
              <a:avLst/>
              <a:gdLst/>
              <a:ahLst/>
              <a:cxnLst/>
              <a:rect l="l" t="t" r="r" b="b"/>
              <a:pathLst>
                <a:path w="6337173" h="3195574">
                  <a:moveTo>
                    <a:pt x="6083173" y="3195574"/>
                  </a:moveTo>
                  <a:lnTo>
                    <a:pt x="254000" y="3195574"/>
                  </a:lnTo>
                  <a:cubicBezTo>
                    <a:pt x="113665" y="3195574"/>
                    <a:pt x="0" y="3081909"/>
                    <a:pt x="0" y="2941574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6083173" y="0"/>
                  </a:lnTo>
                  <a:cubicBezTo>
                    <a:pt x="6223508" y="0"/>
                    <a:pt x="6337173" y="113665"/>
                    <a:pt x="6337173" y="254000"/>
                  </a:cubicBezTo>
                  <a:lnTo>
                    <a:pt x="6337173" y="2941574"/>
                  </a:lnTo>
                  <a:cubicBezTo>
                    <a:pt x="6337173" y="3081782"/>
                    <a:pt x="6223381" y="3195574"/>
                    <a:pt x="6083173" y="3195574"/>
                  </a:cubicBezTo>
                  <a:close/>
                </a:path>
              </a:pathLst>
            </a:custGeom>
            <a:solidFill>
              <a:srgbClr val="FFFAE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9873" cy="3208274"/>
            </a:xfrm>
            <a:custGeom>
              <a:avLst/>
              <a:gdLst/>
              <a:ahLst/>
              <a:cxnLst/>
              <a:rect l="l" t="t" r="r" b="b"/>
              <a:pathLst>
                <a:path w="6349873" h="3208274">
                  <a:moveTo>
                    <a:pt x="6089523" y="0"/>
                  </a:move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2947924"/>
                  </a:lnTo>
                  <a:cubicBezTo>
                    <a:pt x="0" y="3091434"/>
                    <a:pt x="116840" y="3208274"/>
                    <a:pt x="260350" y="3208274"/>
                  </a:cubicBezTo>
                  <a:lnTo>
                    <a:pt x="6089523" y="3208274"/>
                  </a:lnTo>
                  <a:cubicBezTo>
                    <a:pt x="6233033" y="3208274"/>
                    <a:pt x="6349873" y="3091434"/>
                    <a:pt x="6349873" y="2947924"/>
                  </a:cubicBezTo>
                  <a:lnTo>
                    <a:pt x="6349873" y="260350"/>
                  </a:lnTo>
                  <a:cubicBezTo>
                    <a:pt x="6349873" y="116840"/>
                    <a:pt x="6233033" y="0"/>
                    <a:pt x="6089523" y="0"/>
                  </a:cubicBezTo>
                  <a:close/>
                  <a:moveTo>
                    <a:pt x="260350" y="12700"/>
                  </a:moveTo>
                  <a:lnTo>
                    <a:pt x="6089523" y="12700"/>
                  </a:lnTo>
                  <a:cubicBezTo>
                    <a:pt x="6226048" y="12700"/>
                    <a:pt x="6337173" y="123825"/>
                    <a:pt x="6337173" y="260350"/>
                  </a:cubicBezTo>
                  <a:lnTo>
                    <a:pt x="6337173" y="599440"/>
                  </a:lnTo>
                  <a:lnTo>
                    <a:pt x="12700" y="599440"/>
                  </a:ln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close/>
                  <a:moveTo>
                    <a:pt x="12700" y="2947924"/>
                  </a:moveTo>
                  <a:lnTo>
                    <a:pt x="12700" y="612140"/>
                  </a:lnTo>
                  <a:lnTo>
                    <a:pt x="5737606" y="612140"/>
                  </a:lnTo>
                  <a:lnTo>
                    <a:pt x="5737606" y="3195574"/>
                  </a:lnTo>
                  <a:lnTo>
                    <a:pt x="260350" y="3195574"/>
                  </a:lnTo>
                  <a:cubicBezTo>
                    <a:pt x="123825" y="3195574"/>
                    <a:pt x="12700" y="3084449"/>
                    <a:pt x="12700" y="2947924"/>
                  </a:cubicBezTo>
                  <a:close/>
                  <a:moveTo>
                    <a:pt x="6089523" y="3195574"/>
                  </a:moveTo>
                  <a:lnTo>
                    <a:pt x="5750433" y="3195574"/>
                  </a:lnTo>
                  <a:lnTo>
                    <a:pt x="5750433" y="612140"/>
                  </a:lnTo>
                  <a:lnTo>
                    <a:pt x="6337173" y="612140"/>
                  </a:lnTo>
                  <a:lnTo>
                    <a:pt x="6337173" y="2947924"/>
                  </a:lnTo>
                  <a:cubicBezTo>
                    <a:pt x="6337173" y="3084449"/>
                    <a:pt x="6226048" y="3195574"/>
                    <a:pt x="6089523" y="3195574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39133" y="3084725"/>
            <a:ext cx="1483580" cy="38842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578345" y="6311927"/>
            <a:ext cx="5592659" cy="5483358"/>
            <a:chOff x="-318593" y="-1778744"/>
            <a:chExt cx="7456878" cy="7311143"/>
          </a:xfrm>
        </p:grpSpPr>
        <p:grpSp>
          <p:nvGrpSpPr>
            <p:cNvPr id="10" name="Group 10"/>
            <p:cNvGrpSpPr/>
            <p:nvPr/>
          </p:nvGrpSpPr>
          <p:grpSpPr>
            <a:xfrm>
              <a:off x="30637" y="153184"/>
              <a:ext cx="7107648" cy="5379215"/>
              <a:chOff x="0" y="0"/>
              <a:chExt cx="1163996" cy="8809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60279" y="0"/>
                    </a:moveTo>
                    <a:lnTo>
                      <a:pt x="612794" y="0"/>
                    </a:lnTo>
                    <a:cubicBezTo>
                      <a:pt x="628781" y="0"/>
                      <a:pt x="644113" y="6351"/>
                      <a:pt x="655417" y="17655"/>
                    </a:cubicBezTo>
                    <a:cubicBezTo>
                      <a:pt x="666722" y="28960"/>
                      <a:pt x="673072" y="44292"/>
                      <a:pt x="673072" y="60279"/>
                    </a:cubicBezTo>
                    <a:lnTo>
                      <a:pt x="673072" y="187640"/>
                    </a:lnTo>
                    <a:cubicBezTo>
                      <a:pt x="673072" y="220931"/>
                      <a:pt x="646085" y="247918"/>
                      <a:pt x="612794" y="247918"/>
                    </a:cubicBezTo>
                    <a:lnTo>
                      <a:pt x="60279" y="247918"/>
                    </a:lnTo>
                    <a:cubicBezTo>
                      <a:pt x="44292" y="247918"/>
                      <a:pt x="28960" y="241568"/>
                      <a:pt x="17655" y="230263"/>
                    </a:cubicBezTo>
                    <a:cubicBezTo>
                      <a:pt x="6351" y="218959"/>
                      <a:pt x="0" y="203627"/>
                      <a:pt x="0" y="187640"/>
                    </a:cubicBezTo>
                    <a:lnTo>
                      <a:pt x="0" y="60279"/>
                    </a:lnTo>
                    <a:cubicBezTo>
                      <a:pt x="0" y="44292"/>
                      <a:pt x="6351" y="28960"/>
                      <a:pt x="17655" y="17655"/>
                    </a:cubicBezTo>
                    <a:cubicBezTo>
                      <a:pt x="28960" y="6351"/>
                      <a:pt x="44292" y="0"/>
                      <a:pt x="60279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351196" y="30036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 lang="en-US" sz="2599">
                  <a:solidFill>
                    <a:srgbClr val="191919"/>
                  </a:solidFill>
                  <a:latin typeface="Telegraf Bold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-318593" y="-1778744"/>
              <a:ext cx="4963158" cy="5089069"/>
              <a:chOff x="-52175" y="-291299"/>
              <a:chExt cx="812800" cy="8334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60279" y="0"/>
                    </a:moveTo>
                    <a:lnTo>
                      <a:pt x="612794" y="0"/>
                    </a:lnTo>
                    <a:cubicBezTo>
                      <a:pt x="628781" y="0"/>
                      <a:pt x="644113" y="6351"/>
                      <a:pt x="655417" y="17655"/>
                    </a:cubicBezTo>
                    <a:cubicBezTo>
                      <a:pt x="666722" y="28960"/>
                      <a:pt x="673072" y="44292"/>
                      <a:pt x="673072" y="60279"/>
                    </a:cubicBezTo>
                    <a:lnTo>
                      <a:pt x="673072" y="187640"/>
                    </a:lnTo>
                    <a:cubicBezTo>
                      <a:pt x="673072" y="220931"/>
                      <a:pt x="646085" y="247918"/>
                      <a:pt x="612794" y="247918"/>
                    </a:cubicBezTo>
                    <a:lnTo>
                      <a:pt x="60279" y="247918"/>
                    </a:lnTo>
                    <a:cubicBezTo>
                      <a:pt x="44292" y="247918"/>
                      <a:pt x="28960" y="241568"/>
                      <a:pt x="17655" y="230263"/>
                    </a:cubicBezTo>
                    <a:cubicBezTo>
                      <a:pt x="6351" y="218959"/>
                      <a:pt x="0" y="203627"/>
                      <a:pt x="0" y="187640"/>
                    </a:cubicBezTo>
                    <a:lnTo>
                      <a:pt x="0" y="60279"/>
                    </a:lnTo>
                    <a:cubicBezTo>
                      <a:pt x="0" y="44292"/>
                      <a:pt x="6351" y="28960"/>
                      <a:pt x="17655" y="17655"/>
                    </a:cubicBezTo>
                    <a:cubicBezTo>
                      <a:pt x="28960" y="6351"/>
                      <a:pt x="44292" y="0"/>
                      <a:pt x="60279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-52175" y="-291299"/>
                <a:ext cx="812800" cy="8334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19"/>
                  </a:lnSpc>
                </a:pPr>
                <a:r>
                  <a:rPr lang="en-US" sz="4800" dirty="0">
                    <a:solidFill>
                      <a:srgbClr val="191919"/>
                    </a:solidFill>
                    <a:latin typeface="Pivot Classic" panose="02000503000000000000" pitchFamily="2" charset="0"/>
                  </a:rPr>
                  <a:t>START</a:t>
                </a:r>
                <a:endParaRPr lang="en-US" sz="4599" dirty="0">
                  <a:solidFill>
                    <a:srgbClr val="191919"/>
                  </a:solidFill>
                  <a:latin typeface="Pivot Classic" panose="02000503000000000000" pitchFamily="2" charset="0"/>
                </a:endParaRPr>
              </a:p>
            </p:txBody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086913" y="8781387"/>
            <a:ext cx="737047" cy="9538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525618" y="325682"/>
            <a:ext cx="1438165" cy="1073334"/>
            <a:chOff x="0" y="0"/>
            <a:chExt cx="1917554" cy="1431112"/>
          </a:xfrm>
        </p:grpSpPr>
        <p:sp>
          <p:nvSpPr>
            <p:cNvPr id="19" name="Freeform 19"/>
            <p:cNvSpPr/>
            <p:nvPr/>
          </p:nvSpPr>
          <p:spPr>
            <a:xfrm>
              <a:off x="23325" y="278532"/>
              <a:ext cx="1894229" cy="1152580"/>
            </a:xfrm>
            <a:custGeom>
              <a:avLst/>
              <a:gdLst/>
              <a:ahLst/>
              <a:cxnLst/>
              <a:rect l="l" t="t" r="r" b="b"/>
              <a:pathLst>
                <a:path w="407446" h="247918">
                  <a:moveTo>
                    <a:pt x="123959" y="0"/>
                  </a:moveTo>
                  <a:lnTo>
                    <a:pt x="283487" y="0"/>
                  </a:lnTo>
                  <a:cubicBezTo>
                    <a:pt x="316363" y="0"/>
                    <a:pt x="347892" y="13060"/>
                    <a:pt x="371139" y="36307"/>
                  </a:cubicBezTo>
                  <a:cubicBezTo>
                    <a:pt x="394386" y="59554"/>
                    <a:pt x="407446" y="91083"/>
                    <a:pt x="407446" y="123959"/>
                  </a:cubicBezTo>
                  <a:lnTo>
                    <a:pt x="407446" y="123959"/>
                  </a:lnTo>
                  <a:cubicBezTo>
                    <a:pt x="407446" y="192420"/>
                    <a:pt x="351947" y="247918"/>
                    <a:pt x="283487" y="247918"/>
                  </a:cubicBezTo>
                  <a:lnTo>
                    <a:pt x="123959" y="247918"/>
                  </a:lnTo>
                  <a:cubicBezTo>
                    <a:pt x="55498" y="247918"/>
                    <a:pt x="0" y="192420"/>
                    <a:pt x="0" y="123959"/>
                  </a:cubicBezTo>
                  <a:lnTo>
                    <a:pt x="0" y="123959"/>
                  </a:lnTo>
                  <a:cubicBezTo>
                    <a:pt x="0" y="55498"/>
                    <a:pt x="55498" y="0"/>
                    <a:pt x="123959" y="0"/>
                  </a:cubicBezTo>
                  <a:close/>
                </a:path>
              </a:pathLst>
            </a:custGeom>
            <a:solidFill>
              <a:srgbClr val="9F4A2B"/>
            </a:solidFill>
            <a:ln w="19050">
              <a:solidFill>
                <a:srgbClr val="191919"/>
              </a:solidFill>
            </a:ln>
          </p:spPr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524524" y="179437"/>
              <a:ext cx="845180" cy="845180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4517701" y="325682"/>
            <a:ext cx="2834047" cy="3423169"/>
            <a:chOff x="-616901" y="0"/>
            <a:chExt cx="3778730" cy="4564224"/>
          </a:xfrm>
        </p:grpSpPr>
        <p:grpSp>
          <p:nvGrpSpPr>
            <p:cNvPr id="26" name="Group 26"/>
            <p:cNvGrpSpPr/>
            <p:nvPr/>
          </p:nvGrpSpPr>
          <p:grpSpPr>
            <a:xfrm>
              <a:off x="-616901" y="278532"/>
              <a:ext cx="3778730" cy="4285692"/>
              <a:chOff x="-137712" y="0"/>
              <a:chExt cx="812800" cy="92184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7446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47918">
                    <a:moveTo>
                      <a:pt x="123959" y="0"/>
                    </a:moveTo>
                    <a:lnTo>
                      <a:pt x="283487" y="0"/>
                    </a:lnTo>
                    <a:cubicBezTo>
                      <a:pt x="316363" y="0"/>
                      <a:pt x="347892" y="13060"/>
                      <a:pt x="371139" y="36307"/>
                    </a:cubicBezTo>
                    <a:cubicBezTo>
                      <a:pt x="394386" y="59554"/>
                      <a:pt x="407446" y="91083"/>
                      <a:pt x="407446" y="123959"/>
                    </a:cubicBezTo>
                    <a:lnTo>
                      <a:pt x="407446" y="123959"/>
                    </a:lnTo>
                    <a:cubicBezTo>
                      <a:pt x="407446" y="192420"/>
                      <a:pt x="351947" y="247918"/>
                      <a:pt x="283487" y="247918"/>
                    </a:cubicBezTo>
                    <a:lnTo>
                      <a:pt x="123959" y="247918"/>
                    </a:lnTo>
                    <a:cubicBezTo>
                      <a:pt x="55498" y="247918"/>
                      <a:pt x="0" y="192420"/>
                      <a:pt x="0" y="123959"/>
                    </a:cubicBezTo>
                    <a:lnTo>
                      <a:pt x="0" y="123959"/>
                    </a:lnTo>
                    <a:cubicBezTo>
                      <a:pt x="0" y="55498"/>
                      <a:pt x="55498" y="0"/>
                      <a:pt x="123959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-137712" y="70945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 lang="en-US" sz="2599">
                  <a:solidFill>
                    <a:srgbClr val="191919"/>
                  </a:solidFill>
                  <a:latin typeface="Telegraf Bold"/>
                </a:endParaR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640577" y="142450"/>
              <a:ext cx="613075" cy="963403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14903231" y="325682"/>
            <a:ext cx="3330332" cy="4218124"/>
            <a:chOff x="-1318872" y="0"/>
            <a:chExt cx="4440442" cy="5624167"/>
          </a:xfrm>
        </p:grpSpPr>
        <p:grpSp>
          <p:nvGrpSpPr>
            <p:cNvPr id="34" name="Group 34"/>
            <p:cNvGrpSpPr/>
            <p:nvPr/>
          </p:nvGrpSpPr>
          <p:grpSpPr>
            <a:xfrm>
              <a:off x="-1318872" y="374043"/>
              <a:ext cx="4440442" cy="5250124"/>
              <a:chOff x="-251697" y="0"/>
              <a:chExt cx="812800" cy="96100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45898" cy="240282"/>
              </a:xfrm>
              <a:custGeom>
                <a:avLst/>
                <a:gdLst/>
                <a:ahLst/>
                <a:cxnLst/>
                <a:rect l="l" t="t" r="r" b="b"/>
                <a:pathLst>
                  <a:path w="445898" h="240282">
                    <a:moveTo>
                      <a:pt x="101700" y="0"/>
                    </a:moveTo>
                    <a:lnTo>
                      <a:pt x="344198" y="0"/>
                    </a:lnTo>
                    <a:cubicBezTo>
                      <a:pt x="400365" y="0"/>
                      <a:pt x="445898" y="45533"/>
                      <a:pt x="445898" y="101700"/>
                    </a:cubicBezTo>
                    <a:lnTo>
                      <a:pt x="445898" y="138583"/>
                    </a:lnTo>
                    <a:cubicBezTo>
                      <a:pt x="445898" y="194750"/>
                      <a:pt x="400365" y="240282"/>
                      <a:pt x="344198" y="240282"/>
                    </a:cubicBezTo>
                    <a:lnTo>
                      <a:pt x="101700" y="240282"/>
                    </a:lnTo>
                    <a:cubicBezTo>
                      <a:pt x="45533" y="240282"/>
                      <a:pt x="0" y="194750"/>
                      <a:pt x="0" y="138583"/>
                    </a:cubicBezTo>
                    <a:lnTo>
                      <a:pt x="0" y="101700"/>
                    </a:lnTo>
                    <a:cubicBezTo>
                      <a:pt x="0" y="45533"/>
                      <a:pt x="45533" y="0"/>
                      <a:pt x="10170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-251697" y="110105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 lang="en-US" sz="2599">
                  <a:solidFill>
                    <a:srgbClr val="191919"/>
                  </a:solidFill>
                  <a:latin typeface="Telegraf Bold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0"/>
              <a:ext cx="2463415" cy="1519666"/>
              <a:chOff x="0" y="0"/>
              <a:chExt cx="450915" cy="27816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50915" cy="278167"/>
              </a:xfrm>
              <a:custGeom>
                <a:avLst/>
                <a:gdLst/>
                <a:ahLst/>
                <a:cxnLst/>
                <a:rect l="l" t="t" r="r" b="b"/>
                <a:pathLst>
                  <a:path w="450915" h="278167">
                    <a:moveTo>
                      <a:pt x="100568" y="0"/>
                    </a:moveTo>
                    <a:lnTo>
                      <a:pt x="350347" y="0"/>
                    </a:lnTo>
                    <a:cubicBezTo>
                      <a:pt x="377019" y="0"/>
                      <a:pt x="402599" y="10596"/>
                      <a:pt x="421459" y="29456"/>
                    </a:cubicBezTo>
                    <a:cubicBezTo>
                      <a:pt x="440319" y="48316"/>
                      <a:pt x="450915" y="73896"/>
                      <a:pt x="450915" y="100568"/>
                    </a:cubicBezTo>
                    <a:lnTo>
                      <a:pt x="450915" y="177598"/>
                    </a:lnTo>
                    <a:cubicBezTo>
                      <a:pt x="450915" y="204271"/>
                      <a:pt x="440319" y="229851"/>
                      <a:pt x="421459" y="248711"/>
                    </a:cubicBezTo>
                    <a:cubicBezTo>
                      <a:pt x="402599" y="267571"/>
                      <a:pt x="377019" y="278167"/>
                      <a:pt x="350347" y="278167"/>
                    </a:cubicBezTo>
                    <a:lnTo>
                      <a:pt x="100568" y="278167"/>
                    </a:lnTo>
                    <a:cubicBezTo>
                      <a:pt x="73896" y="278167"/>
                      <a:pt x="48316" y="267571"/>
                      <a:pt x="29456" y="248711"/>
                    </a:cubicBezTo>
                    <a:cubicBezTo>
                      <a:pt x="10596" y="229851"/>
                      <a:pt x="0" y="204271"/>
                      <a:pt x="0" y="177598"/>
                    </a:cubicBezTo>
                    <a:lnTo>
                      <a:pt x="0" y="100568"/>
                    </a:lnTo>
                    <a:cubicBezTo>
                      <a:pt x="0" y="73896"/>
                      <a:pt x="10596" y="48316"/>
                      <a:pt x="29456" y="29456"/>
                    </a:cubicBezTo>
                    <a:cubicBezTo>
                      <a:pt x="48316" y="10596"/>
                      <a:pt x="73896" y="0"/>
                      <a:pt x="10056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679"/>
                  </a:lnSpc>
                </a:pPr>
                <a:endParaRPr/>
              </a:p>
            </p:txBody>
          </p:sp>
        </p:grp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27388" y="216948"/>
              <a:ext cx="1208639" cy="1087775"/>
            </a:xfrm>
            <a:prstGeom prst="rect">
              <a:avLst/>
            </a:prstGeom>
          </p:spPr>
        </p:pic>
      </p:grpSp>
      <p:sp>
        <p:nvSpPr>
          <p:cNvPr id="41" name="TextBox 41"/>
          <p:cNvSpPr txBox="1"/>
          <p:nvPr/>
        </p:nvSpPr>
        <p:spPr>
          <a:xfrm>
            <a:off x="2769129" y="5008260"/>
            <a:ext cx="13294050" cy="132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11500" dirty="0">
                <a:solidFill>
                  <a:srgbClr val="191919"/>
                </a:solidFill>
                <a:latin typeface="Hobo Std" panose="020B0803040709020204" pitchFamily="34" charset="0"/>
              </a:rPr>
              <a:t>TEORI BELAJAR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751635" y="325682"/>
            <a:ext cx="1438165" cy="1073334"/>
            <a:chOff x="0" y="0"/>
            <a:chExt cx="1917554" cy="1431112"/>
          </a:xfrm>
        </p:grpSpPr>
        <p:sp>
          <p:nvSpPr>
            <p:cNvPr id="44" name="Freeform 44"/>
            <p:cNvSpPr/>
            <p:nvPr/>
          </p:nvSpPr>
          <p:spPr>
            <a:xfrm>
              <a:off x="23325" y="278532"/>
              <a:ext cx="1894229" cy="1152580"/>
            </a:xfrm>
            <a:custGeom>
              <a:avLst/>
              <a:gdLst/>
              <a:ahLst/>
              <a:cxnLst/>
              <a:rect l="l" t="t" r="r" b="b"/>
              <a:pathLst>
                <a:path w="407446" h="247918">
                  <a:moveTo>
                    <a:pt x="123959" y="0"/>
                  </a:moveTo>
                  <a:lnTo>
                    <a:pt x="283487" y="0"/>
                  </a:lnTo>
                  <a:cubicBezTo>
                    <a:pt x="316363" y="0"/>
                    <a:pt x="347892" y="13060"/>
                    <a:pt x="371139" y="36307"/>
                  </a:cubicBezTo>
                  <a:cubicBezTo>
                    <a:pt x="394386" y="59554"/>
                    <a:pt x="407446" y="91083"/>
                    <a:pt x="407446" y="123959"/>
                  </a:cubicBezTo>
                  <a:lnTo>
                    <a:pt x="407446" y="123959"/>
                  </a:lnTo>
                  <a:cubicBezTo>
                    <a:pt x="407446" y="192420"/>
                    <a:pt x="351947" y="247918"/>
                    <a:pt x="283487" y="247918"/>
                  </a:cubicBezTo>
                  <a:lnTo>
                    <a:pt x="123959" y="247918"/>
                  </a:lnTo>
                  <a:cubicBezTo>
                    <a:pt x="55498" y="247918"/>
                    <a:pt x="0" y="192420"/>
                    <a:pt x="0" y="123959"/>
                  </a:cubicBezTo>
                  <a:lnTo>
                    <a:pt x="0" y="123959"/>
                  </a:lnTo>
                  <a:cubicBezTo>
                    <a:pt x="0" y="55498"/>
                    <a:pt x="55498" y="0"/>
                    <a:pt x="123959" y="0"/>
                  </a:cubicBezTo>
                  <a:close/>
                </a:path>
              </a:pathLst>
            </a:custGeom>
            <a:solidFill>
              <a:srgbClr val="9F4A2B"/>
            </a:solidFill>
            <a:ln w="19050">
              <a:solidFill>
                <a:srgbClr val="191919"/>
              </a:solidFill>
            </a:ln>
          </p:spPr>
        </p:sp>
        <p:grpSp>
          <p:nvGrpSpPr>
            <p:cNvPr id="46" name="Group 46"/>
            <p:cNvGrpSpPr/>
            <p:nvPr/>
          </p:nvGrpSpPr>
          <p:grpSpPr>
            <a:xfrm>
              <a:off x="0" y="0"/>
              <a:ext cx="1894228" cy="1273704"/>
              <a:chOff x="0" y="0"/>
              <a:chExt cx="407446" cy="2739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7446" cy="273972"/>
              </a:xfrm>
              <a:custGeom>
                <a:avLst/>
                <a:gdLst/>
                <a:ahLst/>
                <a:cxnLst/>
                <a:rect l="l" t="t" r="r" b="b"/>
                <a:pathLst>
                  <a:path w="407446" h="273972">
                    <a:moveTo>
                      <a:pt x="130788" y="0"/>
                    </a:moveTo>
                    <a:lnTo>
                      <a:pt x="276658" y="0"/>
                    </a:lnTo>
                    <a:cubicBezTo>
                      <a:pt x="311345" y="0"/>
                      <a:pt x="344611" y="13779"/>
                      <a:pt x="369139" y="38307"/>
                    </a:cubicBezTo>
                    <a:cubicBezTo>
                      <a:pt x="393666" y="62834"/>
                      <a:pt x="407446" y="96101"/>
                      <a:pt x="407446" y="130788"/>
                    </a:cubicBezTo>
                    <a:lnTo>
                      <a:pt x="407446" y="143184"/>
                    </a:lnTo>
                    <a:cubicBezTo>
                      <a:pt x="407446" y="215416"/>
                      <a:pt x="348890" y="273972"/>
                      <a:pt x="276658" y="273972"/>
                    </a:cubicBezTo>
                    <a:lnTo>
                      <a:pt x="130788" y="273972"/>
                    </a:lnTo>
                    <a:cubicBezTo>
                      <a:pt x="58556" y="273972"/>
                      <a:pt x="0" y="215416"/>
                      <a:pt x="0" y="143184"/>
                    </a:cubicBezTo>
                    <a:lnTo>
                      <a:pt x="0" y="130788"/>
                    </a:lnTo>
                    <a:cubicBezTo>
                      <a:pt x="0" y="96101"/>
                      <a:pt x="13779" y="62834"/>
                      <a:pt x="38307" y="38307"/>
                    </a:cubicBezTo>
                    <a:cubicBezTo>
                      <a:pt x="62834" y="13779"/>
                      <a:pt x="96101" y="0"/>
                      <a:pt x="130788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502081" y="267579"/>
              <a:ext cx="829166" cy="895956"/>
            </a:xfrm>
            <a:prstGeom prst="rect">
              <a:avLst/>
            </a:prstGeom>
          </p:spPr>
        </p:pic>
      </p:grpSp>
      <p:grpSp>
        <p:nvGrpSpPr>
          <p:cNvPr id="50" name="Group 50"/>
          <p:cNvGrpSpPr/>
          <p:nvPr/>
        </p:nvGrpSpPr>
        <p:grpSpPr>
          <a:xfrm>
            <a:off x="-409153" y="-495300"/>
            <a:ext cx="19106306" cy="11100343"/>
            <a:chOff x="-1285816" y="-1180588"/>
            <a:chExt cx="5032113" cy="2923547"/>
          </a:xfrm>
        </p:grpSpPr>
        <p:sp>
          <p:nvSpPr>
            <p:cNvPr id="51" name="Freeform 51"/>
            <p:cNvSpPr/>
            <p:nvPr/>
          </p:nvSpPr>
          <p:spPr>
            <a:xfrm>
              <a:off x="-1285816" y="-1180588"/>
              <a:ext cx="5032113" cy="2923547"/>
            </a:xfrm>
            <a:custGeom>
              <a:avLst/>
              <a:gdLst/>
              <a:ahLst/>
              <a:cxnLst/>
              <a:rect l="l" t="t" r="r" b="b"/>
              <a:pathLst>
                <a:path w="5032113" h="2923547">
                  <a:moveTo>
                    <a:pt x="0" y="0"/>
                  </a:moveTo>
                  <a:lnTo>
                    <a:pt x="5032113" y="0"/>
                  </a:lnTo>
                  <a:lnTo>
                    <a:pt x="5032113" y="2923547"/>
                  </a:lnTo>
                  <a:lnTo>
                    <a:pt x="0" y="2923547"/>
                  </a:lnTo>
                  <a:close/>
                </a:path>
              </a:pathLst>
            </a:custGeom>
            <a:solidFill>
              <a:srgbClr val="424242">
                <a:alpha val="6666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230538" y="-534942"/>
            <a:ext cx="6197112" cy="6778092"/>
            <a:chOff x="-663729" y="-3110461"/>
            <a:chExt cx="8262815" cy="9037458"/>
          </a:xfrm>
        </p:grpSpPr>
        <p:grpSp>
          <p:nvGrpSpPr>
            <p:cNvPr id="54" name="Group 54"/>
            <p:cNvGrpSpPr/>
            <p:nvPr/>
          </p:nvGrpSpPr>
          <p:grpSpPr>
            <a:xfrm>
              <a:off x="25503" y="205411"/>
              <a:ext cx="6842359" cy="2520302"/>
              <a:chOff x="0" y="0"/>
              <a:chExt cx="673072" cy="247918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36207" y="0"/>
                    </a:moveTo>
                    <a:lnTo>
                      <a:pt x="636865" y="0"/>
                    </a:lnTo>
                    <a:cubicBezTo>
                      <a:pt x="646468" y="0"/>
                      <a:pt x="655677" y="3815"/>
                      <a:pt x="662468" y="10605"/>
                    </a:cubicBezTo>
                    <a:cubicBezTo>
                      <a:pt x="669258" y="17395"/>
                      <a:pt x="673072" y="26604"/>
                      <a:pt x="673072" y="36207"/>
                    </a:cubicBezTo>
                    <a:lnTo>
                      <a:pt x="673072" y="211711"/>
                    </a:lnTo>
                    <a:cubicBezTo>
                      <a:pt x="673072" y="231708"/>
                      <a:pt x="656862" y="247918"/>
                      <a:pt x="636865" y="247918"/>
                    </a:cubicBezTo>
                    <a:lnTo>
                      <a:pt x="36207" y="247918"/>
                    </a:lnTo>
                    <a:cubicBezTo>
                      <a:pt x="26604" y="247918"/>
                      <a:pt x="17395" y="244104"/>
                      <a:pt x="10605" y="237314"/>
                    </a:cubicBezTo>
                    <a:cubicBezTo>
                      <a:pt x="3815" y="230523"/>
                      <a:pt x="0" y="221314"/>
                      <a:pt x="0" y="211711"/>
                    </a:cubicBezTo>
                    <a:lnTo>
                      <a:pt x="0" y="36207"/>
                    </a:lnTo>
                    <a:cubicBezTo>
                      <a:pt x="0" y="26604"/>
                      <a:pt x="3815" y="17395"/>
                      <a:pt x="10605" y="10605"/>
                    </a:cubicBezTo>
                    <a:cubicBezTo>
                      <a:pt x="17395" y="3815"/>
                      <a:pt x="26604" y="0"/>
                      <a:pt x="36207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84573" tIns="84573" rIns="84573" bIns="84573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-663729" y="-3110461"/>
              <a:ext cx="8262815" cy="9037458"/>
              <a:chOff x="-65290" y="-305971"/>
              <a:chExt cx="812800" cy="889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36207" y="0"/>
                    </a:moveTo>
                    <a:lnTo>
                      <a:pt x="636865" y="0"/>
                    </a:lnTo>
                    <a:cubicBezTo>
                      <a:pt x="646468" y="0"/>
                      <a:pt x="655677" y="3815"/>
                      <a:pt x="662468" y="10605"/>
                    </a:cubicBezTo>
                    <a:cubicBezTo>
                      <a:pt x="669258" y="17395"/>
                      <a:pt x="673072" y="26604"/>
                      <a:pt x="673072" y="36207"/>
                    </a:cubicBezTo>
                    <a:lnTo>
                      <a:pt x="673072" y="211711"/>
                    </a:lnTo>
                    <a:cubicBezTo>
                      <a:pt x="673072" y="231708"/>
                      <a:pt x="656862" y="247918"/>
                      <a:pt x="636865" y="247918"/>
                    </a:cubicBezTo>
                    <a:lnTo>
                      <a:pt x="36207" y="247918"/>
                    </a:lnTo>
                    <a:cubicBezTo>
                      <a:pt x="26604" y="247918"/>
                      <a:pt x="17395" y="244104"/>
                      <a:pt x="10605" y="237314"/>
                    </a:cubicBezTo>
                    <a:cubicBezTo>
                      <a:pt x="3815" y="230523"/>
                      <a:pt x="0" y="221314"/>
                      <a:pt x="0" y="211711"/>
                    </a:cubicBezTo>
                    <a:lnTo>
                      <a:pt x="0" y="36207"/>
                    </a:lnTo>
                    <a:cubicBezTo>
                      <a:pt x="0" y="26604"/>
                      <a:pt x="3815" y="17395"/>
                      <a:pt x="10605" y="10605"/>
                    </a:cubicBezTo>
                    <a:cubicBezTo>
                      <a:pt x="17395" y="3815"/>
                      <a:pt x="26604" y="0"/>
                      <a:pt x="36207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-65290" y="-305971"/>
                <a:ext cx="812800" cy="889000"/>
              </a:xfrm>
              <a:prstGeom prst="rect">
                <a:avLst/>
              </a:prstGeom>
            </p:spPr>
            <p:txBody>
              <a:bodyPr lIns="84573" tIns="84573" rIns="84573" bIns="84573" rtlCol="0" anchor="ctr"/>
              <a:lstStyle/>
              <a:p>
                <a:pPr algn="ctr">
                  <a:lnSpc>
                    <a:spcPts val="8716"/>
                  </a:lnSpc>
                </a:pPr>
                <a:r>
                  <a:rPr lang="en-US" sz="8800" dirty="0">
                    <a:solidFill>
                      <a:srgbClr val="191919"/>
                    </a:solidFill>
                    <a:latin typeface="Hobo Std" panose="020B0803040709020204" pitchFamily="34" charset="0"/>
                  </a:rPr>
                  <a:t>EXIT</a:t>
                </a:r>
                <a:endParaRPr lang="en-US" sz="7263" dirty="0">
                  <a:solidFill>
                    <a:srgbClr val="191919"/>
                  </a:solidFill>
                  <a:latin typeface="Hobo Std" panose="020B0803040709020204" pitchFamily="34" charset="0"/>
                </a:endParaRPr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2532260" y="3278939"/>
            <a:ext cx="4885199" cy="5285942"/>
            <a:chOff x="-567231" y="-2456384"/>
            <a:chExt cx="6513598" cy="7047922"/>
          </a:xfrm>
        </p:grpSpPr>
        <p:grpSp>
          <p:nvGrpSpPr>
            <p:cNvPr id="61" name="Group 61"/>
            <p:cNvGrpSpPr/>
            <p:nvPr/>
          </p:nvGrpSpPr>
          <p:grpSpPr>
            <a:xfrm>
              <a:off x="49605" y="230735"/>
              <a:ext cx="5393849" cy="1986761"/>
              <a:chOff x="0" y="0"/>
              <a:chExt cx="673072" cy="247918"/>
            </a:xfrm>
          </p:grpSpPr>
          <p:sp>
            <p:nvSpPr>
              <p:cNvPr id="62" name="Freeform 62">
                <a:hlinkClick r:id="" action="ppaction://hlinkshowjump?jump=endshow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45930" y="0"/>
                    </a:moveTo>
                    <a:lnTo>
                      <a:pt x="627142" y="0"/>
                    </a:lnTo>
                    <a:cubicBezTo>
                      <a:pt x="652509" y="0"/>
                      <a:pt x="673072" y="20564"/>
                      <a:pt x="673072" y="45930"/>
                    </a:cubicBezTo>
                    <a:lnTo>
                      <a:pt x="673072" y="201988"/>
                    </a:lnTo>
                    <a:cubicBezTo>
                      <a:pt x="673072" y="227355"/>
                      <a:pt x="652509" y="247918"/>
                      <a:pt x="627142" y="247918"/>
                    </a:cubicBezTo>
                    <a:lnTo>
                      <a:pt x="45930" y="247918"/>
                    </a:lnTo>
                    <a:cubicBezTo>
                      <a:pt x="20564" y="247918"/>
                      <a:pt x="0" y="227355"/>
                      <a:pt x="0" y="201988"/>
                    </a:cubicBezTo>
                    <a:lnTo>
                      <a:pt x="0" y="45930"/>
                    </a:lnTo>
                    <a:cubicBezTo>
                      <a:pt x="0" y="20564"/>
                      <a:pt x="20564" y="0"/>
                      <a:pt x="4593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6669" tIns="66669" rIns="66669" bIns="66669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-567231" y="-2456384"/>
              <a:ext cx="6513598" cy="7047922"/>
              <a:chOff x="-70782" y="-306520"/>
              <a:chExt cx="812800" cy="879475"/>
            </a:xfrm>
          </p:grpSpPr>
          <p:sp>
            <p:nvSpPr>
              <p:cNvPr id="65" name="Freeform 65">
                <a:hlinkClick r:id="" action="ppaction://hlinkshowjump?jump=endshow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45930" y="0"/>
                    </a:moveTo>
                    <a:lnTo>
                      <a:pt x="627142" y="0"/>
                    </a:lnTo>
                    <a:cubicBezTo>
                      <a:pt x="652509" y="0"/>
                      <a:pt x="673072" y="20564"/>
                      <a:pt x="673072" y="45930"/>
                    </a:cubicBezTo>
                    <a:lnTo>
                      <a:pt x="673072" y="201988"/>
                    </a:lnTo>
                    <a:cubicBezTo>
                      <a:pt x="673072" y="227355"/>
                      <a:pt x="652509" y="247918"/>
                      <a:pt x="627142" y="247918"/>
                    </a:cubicBezTo>
                    <a:lnTo>
                      <a:pt x="45930" y="247918"/>
                    </a:lnTo>
                    <a:cubicBezTo>
                      <a:pt x="20564" y="247918"/>
                      <a:pt x="0" y="227355"/>
                      <a:pt x="0" y="201988"/>
                    </a:cubicBezTo>
                    <a:lnTo>
                      <a:pt x="0" y="45930"/>
                    </a:lnTo>
                    <a:cubicBezTo>
                      <a:pt x="0" y="20564"/>
                      <a:pt x="20564" y="0"/>
                      <a:pt x="4593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-70782" y="-306520"/>
                <a:ext cx="812800" cy="879475"/>
              </a:xfrm>
              <a:prstGeom prst="rect">
                <a:avLst/>
              </a:prstGeom>
            </p:spPr>
            <p:txBody>
              <a:bodyPr lIns="66669" tIns="66669" rIns="66669" bIns="66669" rtlCol="0" anchor="ctr"/>
              <a:lstStyle/>
              <a:p>
                <a:pPr algn="ctr">
                  <a:lnSpc>
                    <a:spcPts val="5972"/>
                  </a:lnSpc>
                </a:pPr>
                <a:r>
                  <a:rPr lang="en-US" sz="6000" dirty="0">
                    <a:solidFill>
                      <a:srgbClr val="191919"/>
                    </a:solidFill>
                    <a:latin typeface="Hobo Std" panose="020B0803040709020204" pitchFamily="34" charset="0"/>
                  </a:rPr>
                  <a:t>YES</a:t>
                </a:r>
                <a:endParaRPr lang="en-US" sz="4976" dirty="0">
                  <a:solidFill>
                    <a:srgbClr val="191919"/>
                  </a:solidFill>
                  <a:latin typeface="Hobo Std" panose="020B0803040709020204" pitchFamily="34" charset="0"/>
                </a:endParaRPr>
              </a:p>
            </p:txBody>
          </p:sp>
        </p:grpSp>
      </p:grpSp>
      <p:grpSp>
        <p:nvGrpSpPr>
          <p:cNvPr id="67" name="Group 67"/>
          <p:cNvGrpSpPr/>
          <p:nvPr/>
        </p:nvGrpSpPr>
        <p:grpSpPr>
          <a:xfrm>
            <a:off x="11610636" y="3287182"/>
            <a:ext cx="4812175" cy="5206926"/>
            <a:chOff x="-358126" y="-2475091"/>
            <a:chExt cx="6416233" cy="6942570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230735"/>
              <a:ext cx="5313222" cy="1957063"/>
              <a:chOff x="0" y="0"/>
              <a:chExt cx="673072" cy="247918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46627" y="0"/>
                    </a:moveTo>
                    <a:lnTo>
                      <a:pt x="626445" y="0"/>
                    </a:lnTo>
                    <a:cubicBezTo>
                      <a:pt x="652197" y="0"/>
                      <a:pt x="673072" y="20876"/>
                      <a:pt x="673072" y="46627"/>
                    </a:cubicBezTo>
                    <a:lnTo>
                      <a:pt x="673072" y="201291"/>
                    </a:lnTo>
                    <a:cubicBezTo>
                      <a:pt x="673072" y="227043"/>
                      <a:pt x="652197" y="247918"/>
                      <a:pt x="626445" y="247918"/>
                    </a:cubicBezTo>
                    <a:lnTo>
                      <a:pt x="46627" y="247918"/>
                    </a:lnTo>
                    <a:cubicBezTo>
                      <a:pt x="20876" y="247918"/>
                      <a:pt x="0" y="227043"/>
                      <a:pt x="0" y="201291"/>
                    </a:cubicBezTo>
                    <a:lnTo>
                      <a:pt x="0" y="46627"/>
                    </a:lnTo>
                    <a:cubicBezTo>
                      <a:pt x="0" y="20876"/>
                      <a:pt x="20876" y="0"/>
                      <a:pt x="46627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65673" tIns="65673" rIns="65673" bIns="65673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-358126" y="-2475091"/>
              <a:ext cx="6416233" cy="6942570"/>
              <a:chOff x="-45367" y="-313541"/>
              <a:chExt cx="812800" cy="879475"/>
            </a:xfrm>
          </p:grpSpPr>
          <p:sp>
            <p:nvSpPr>
              <p:cNvPr id="72" name="Freeform 72">
                <a:hlinkClick r:id="rId17" action="ppaction://hlinksldjump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46627" y="0"/>
                    </a:moveTo>
                    <a:lnTo>
                      <a:pt x="626445" y="0"/>
                    </a:lnTo>
                    <a:cubicBezTo>
                      <a:pt x="652197" y="0"/>
                      <a:pt x="673072" y="20876"/>
                      <a:pt x="673072" y="46627"/>
                    </a:cubicBezTo>
                    <a:lnTo>
                      <a:pt x="673072" y="201291"/>
                    </a:lnTo>
                    <a:cubicBezTo>
                      <a:pt x="673072" y="227043"/>
                      <a:pt x="652197" y="247918"/>
                      <a:pt x="626445" y="247918"/>
                    </a:cubicBezTo>
                    <a:lnTo>
                      <a:pt x="46627" y="247918"/>
                    </a:lnTo>
                    <a:cubicBezTo>
                      <a:pt x="20876" y="247918"/>
                      <a:pt x="0" y="227043"/>
                      <a:pt x="0" y="201291"/>
                    </a:cubicBezTo>
                    <a:lnTo>
                      <a:pt x="0" y="46627"/>
                    </a:lnTo>
                    <a:cubicBezTo>
                      <a:pt x="0" y="20876"/>
                      <a:pt x="20876" y="0"/>
                      <a:pt x="46627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-45367" y="-313541"/>
                <a:ext cx="812800" cy="879475"/>
              </a:xfrm>
              <a:prstGeom prst="rect">
                <a:avLst/>
              </a:prstGeom>
            </p:spPr>
            <p:txBody>
              <a:bodyPr lIns="65673" tIns="65673" rIns="65673" bIns="65673" rtlCol="0" anchor="ctr"/>
              <a:lstStyle/>
              <a:p>
                <a:pPr algn="ctr">
                  <a:lnSpc>
                    <a:spcPts val="5972"/>
                  </a:lnSpc>
                </a:pPr>
                <a:r>
                  <a:rPr lang="en-US" sz="6000" dirty="0">
                    <a:latin typeface="Hobo Std" panose="020B0803040709020204" pitchFamily="34" charset="0"/>
                  </a:rPr>
                  <a:t>NO</a:t>
                </a:r>
                <a:endParaRPr lang="en-US" sz="4976" dirty="0">
                  <a:latin typeface="Hobo Std" panose="020B0803040709020204" pitchFamily="34" charset="0"/>
                  <a:hlinkClick r:id="rId1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086662" y="5657599"/>
            <a:ext cx="3897716" cy="4080423"/>
            <a:chOff x="-425597" y="-1886813"/>
            <a:chExt cx="5196956" cy="5440566"/>
          </a:xfrm>
        </p:grpSpPr>
        <p:grpSp>
          <p:nvGrpSpPr>
            <p:cNvPr id="13" name="Group 13"/>
            <p:cNvGrpSpPr/>
            <p:nvPr/>
          </p:nvGrpSpPr>
          <p:grpSpPr>
            <a:xfrm>
              <a:off x="32080" y="160400"/>
              <a:ext cx="4303550" cy="1585162"/>
              <a:chOff x="0" y="0"/>
              <a:chExt cx="673072" cy="2479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-425597" y="-1886813"/>
              <a:ext cx="5196956" cy="5440566"/>
              <a:chOff x="-66563" y="-295096"/>
              <a:chExt cx="812800" cy="850900"/>
            </a:xfrm>
          </p:grpSpPr>
          <p:sp>
            <p:nvSpPr>
              <p:cNvPr id="17" name="Freeform 17">
                <a:hlinkClick r:id="rId5" action="ppaction://hlinksldjump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-66563" y="-295096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19"/>
                  </a:lnSpc>
                </a:pPr>
                <a:r>
                  <a:rPr lang="en-US" sz="4000" b="1" dirty="0">
                    <a:latin typeface="Pivot Classic" panose="02000503000000000000" pitchFamily="2" charset="0"/>
                  </a:rPr>
                  <a:t>MATERI</a:t>
                </a:r>
                <a:endParaRPr lang="en-US" sz="3599" b="1" dirty="0">
                  <a:latin typeface="Pivot Classic" panose="02000503000000000000" pitchFamily="2" charset="0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08651" y="1426494"/>
            <a:ext cx="1194418" cy="87491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7028991" y="5633286"/>
            <a:ext cx="3897716" cy="4080423"/>
            <a:chOff x="-431659" y="-1919230"/>
            <a:chExt cx="5196956" cy="5440566"/>
          </a:xfrm>
        </p:grpSpPr>
        <p:grpSp>
          <p:nvGrpSpPr>
            <p:cNvPr id="21" name="Group 21"/>
            <p:cNvGrpSpPr/>
            <p:nvPr/>
          </p:nvGrpSpPr>
          <p:grpSpPr>
            <a:xfrm>
              <a:off x="32080" y="160400"/>
              <a:ext cx="4303550" cy="1585162"/>
              <a:chOff x="0" y="0"/>
              <a:chExt cx="673072" cy="24791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-431659" y="-1919230"/>
              <a:ext cx="5196956" cy="5440566"/>
              <a:chOff x="-67511" y="-300166"/>
              <a:chExt cx="812800" cy="850900"/>
            </a:xfrm>
          </p:grpSpPr>
          <p:sp>
            <p:nvSpPr>
              <p:cNvPr id="25" name="Freeform 25">
                <a:hlinkClick r:id="rId8" action="ppaction://hlinksldjump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-67511" y="-300166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19"/>
                  </a:lnSpc>
                </a:pPr>
                <a:r>
                  <a:rPr lang="en-US" sz="4000" b="1" dirty="0">
                    <a:latin typeface="Pivot Classic" panose="02000503000000000000" pitchFamily="2" charset="0"/>
                  </a:rPr>
                  <a:t>VIDEO</a:t>
                </a:r>
                <a:endParaRPr lang="en-US" sz="3599" b="1" dirty="0">
                  <a:latin typeface="Pivot Classic" panose="02000503000000000000" pitchFamily="2" charset="0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058640" y="5631396"/>
            <a:ext cx="3897716" cy="4080423"/>
            <a:chOff x="-308991" y="-1921749"/>
            <a:chExt cx="5196956" cy="5440566"/>
          </a:xfrm>
        </p:grpSpPr>
        <p:grpSp>
          <p:nvGrpSpPr>
            <p:cNvPr id="28" name="Group 28"/>
            <p:cNvGrpSpPr/>
            <p:nvPr/>
          </p:nvGrpSpPr>
          <p:grpSpPr>
            <a:xfrm>
              <a:off x="32080" y="160400"/>
              <a:ext cx="4303550" cy="1585162"/>
              <a:chOff x="0" y="0"/>
              <a:chExt cx="673072" cy="24791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-308991" y="-1921749"/>
              <a:ext cx="5196956" cy="5440566"/>
              <a:chOff x="-48326" y="-300560"/>
              <a:chExt cx="812800" cy="850900"/>
            </a:xfrm>
          </p:grpSpPr>
          <p:sp>
            <p:nvSpPr>
              <p:cNvPr id="32" name="Freeform 32">
                <a:hlinkClick r:id="rId10" tooltip="http://bit.ly/QuizTeoriBelajar"/>
              </p:cNvPr>
              <p:cNvSpPr/>
              <p:nvPr/>
            </p:nvSpPr>
            <p:spPr>
              <a:xfrm>
                <a:off x="0" y="0"/>
                <a:ext cx="673072" cy="247918"/>
              </a:xfrm>
              <a:custGeom>
                <a:avLst/>
                <a:gdLst/>
                <a:ahLst/>
                <a:cxnLst/>
                <a:rect l="l" t="t" r="r" b="b"/>
                <a:pathLst>
                  <a:path w="673072" h="247918">
                    <a:moveTo>
                      <a:pt x="57567" y="0"/>
                    </a:moveTo>
                    <a:lnTo>
                      <a:pt x="615506" y="0"/>
                    </a:lnTo>
                    <a:cubicBezTo>
                      <a:pt x="630773" y="0"/>
                      <a:pt x="645416" y="6065"/>
                      <a:pt x="656211" y="16861"/>
                    </a:cubicBezTo>
                    <a:cubicBezTo>
                      <a:pt x="667007" y="27657"/>
                      <a:pt x="673072" y="42299"/>
                      <a:pt x="673072" y="57567"/>
                    </a:cubicBezTo>
                    <a:lnTo>
                      <a:pt x="673072" y="190352"/>
                    </a:lnTo>
                    <a:cubicBezTo>
                      <a:pt x="673072" y="222145"/>
                      <a:pt x="647299" y="247918"/>
                      <a:pt x="615506" y="247918"/>
                    </a:cubicBezTo>
                    <a:lnTo>
                      <a:pt x="57567" y="247918"/>
                    </a:lnTo>
                    <a:cubicBezTo>
                      <a:pt x="42299" y="247918"/>
                      <a:pt x="27657" y="241853"/>
                      <a:pt x="16861" y="231057"/>
                    </a:cubicBezTo>
                    <a:cubicBezTo>
                      <a:pt x="6065" y="220262"/>
                      <a:pt x="0" y="205619"/>
                      <a:pt x="0" y="190352"/>
                    </a:cubicBezTo>
                    <a:lnTo>
                      <a:pt x="0" y="57567"/>
                    </a:lnTo>
                    <a:cubicBezTo>
                      <a:pt x="0" y="25774"/>
                      <a:pt x="25774" y="0"/>
                      <a:pt x="57567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-48326" y="-30056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19"/>
                  </a:lnSpc>
                </a:pPr>
                <a:r>
                  <a:rPr lang="en-US" sz="3600" b="1" dirty="0">
                    <a:latin typeface="Pivot Classic" panose="02000503000000000000" pitchFamily="2" charset="0"/>
                  </a:rPr>
                  <a:t>LATIHAN</a:t>
                </a:r>
                <a:endParaRPr lang="en-US" sz="3599" b="1" dirty="0">
                  <a:latin typeface="Pivot Classic" panose="02000503000000000000" pitchFamily="2" charset="0"/>
                  <a:hlinkClick r:id="rId10" tooltip="http://bit.ly/QuizTeoriBelajar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033599" y="4007328"/>
            <a:ext cx="3996242" cy="253261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139497" y="3436466"/>
            <a:ext cx="3678199" cy="310348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647325" y="4527592"/>
            <a:ext cx="921228" cy="92122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2025527" y="4007328"/>
            <a:ext cx="3384296" cy="2694746"/>
          </a:xfrm>
          <a:prstGeom prst="rect">
            <a:avLst/>
          </a:prstGeom>
        </p:spPr>
      </p:pic>
      <p:pic>
        <p:nvPicPr>
          <p:cNvPr id="38" name="Picture 3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538825" y="1445544"/>
            <a:ext cx="874911" cy="874911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7136026" y="1343127"/>
            <a:ext cx="4482906" cy="128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9"/>
              </a:lnSpc>
            </a:pPr>
            <a:r>
              <a:rPr lang="en-US" sz="9600" dirty="0">
                <a:solidFill>
                  <a:srgbClr val="191919"/>
                </a:solidFill>
                <a:latin typeface="Hobo Std" panose="020B0803040709020204" pitchFamily="34" charset="0"/>
              </a:rPr>
              <a:t>MENU</a:t>
            </a:r>
            <a:endParaRPr lang="en-US" sz="8800" dirty="0">
              <a:solidFill>
                <a:srgbClr val="191919"/>
              </a:solidFill>
              <a:latin typeface="Hobo Std" panose="020B0803040709020204" pitchFamily="34" charset="0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377479" y="4527592"/>
            <a:ext cx="921228" cy="9212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54" y="-2489330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88831" y="579310"/>
            <a:ext cx="10253620" cy="6661553"/>
            <a:chOff x="0" y="0"/>
            <a:chExt cx="5845726" cy="379784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5833026" cy="3785140"/>
            </a:xfrm>
            <a:custGeom>
              <a:avLst/>
              <a:gdLst/>
              <a:ahLst/>
              <a:cxnLst/>
              <a:rect l="l" t="t" r="r" b="b"/>
              <a:pathLst>
                <a:path w="5833026" h="3785140">
                  <a:moveTo>
                    <a:pt x="5833026" y="599567"/>
                  </a:moveTo>
                  <a:lnTo>
                    <a:pt x="5833026" y="1199007"/>
                  </a:lnTo>
                  <a:lnTo>
                    <a:pt x="5833026" y="3785140"/>
                  </a:lnTo>
                  <a:lnTo>
                    <a:pt x="0" y="3785140"/>
                  </a:lnTo>
                  <a:lnTo>
                    <a:pt x="0" y="1199007"/>
                  </a:ln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792472" y="0"/>
                  </a:lnTo>
                  <a:cubicBezTo>
                    <a:pt x="4932680" y="0"/>
                    <a:pt x="5046472" y="113665"/>
                    <a:pt x="5046472" y="254000"/>
                  </a:cubicBezTo>
                  <a:lnTo>
                    <a:pt x="5046472" y="599567"/>
                  </a:lnTo>
                  <a:lnTo>
                    <a:pt x="5833026" y="599567"/>
                  </a:lnTo>
                  <a:close/>
                </a:path>
              </a:pathLst>
            </a:custGeom>
            <a:solidFill>
              <a:srgbClr val="DBDB7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45726" cy="3797840"/>
            </a:xfrm>
            <a:custGeom>
              <a:avLst/>
              <a:gdLst/>
              <a:ahLst/>
              <a:cxnLst/>
              <a:rect l="l" t="t" r="r" b="b"/>
              <a:pathLst>
                <a:path w="5845726" h="3797840">
                  <a:moveTo>
                    <a:pt x="5059172" y="599567"/>
                  </a:moveTo>
                  <a:lnTo>
                    <a:pt x="5059172" y="260350"/>
                  </a:lnTo>
                  <a:cubicBezTo>
                    <a:pt x="5059172" y="116840"/>
                    <a:pt x="4942332" y="0"/>
                    <a:pt x="4798822" y="0"/>
                  </a:cubicBez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1199007"/>
                  </a:lnTo>
                  <a:lnTo>
                    <a:pt x="0" y="1211707"/>
                  </a:lnTo>
                  <a:lnTo>
                    <a:pt x="0" y="3797840"/>
                  </a:lnTo>
                  <a:lnTo>
                    <a:pt x="5845726" y="3797840"/>
                  </a:lnTo>
                  <a:lnTo>
                    <a:pt x="5845726" y="1211707"/>
                  </a:lnTo>
                  <a:lnTo>
                    <a:pt x="5845726" y="1199007"/>
                  </a:lnTo>
                  <a:lnTo>
                    <a:pt x="5845726" y="599567"/>
                  </a:lnTo>
                  <a:lnTo>
                    <a:pt x="5059172" y="599567"/>
                  </a:lnTo>
                  <a:close/>
                  <a:moveTo>
                    <a:pt x="12700" y="1211707"/>
                  </a:moveTo>
                  <a:lnTo>
                    <a:pt x="5233586" y="1211707"/>
                  </a:lnTo>
                  <a:lnTo>
                    <a:pt x="5233586" y="3785140"/>
                  </a:lnTo>
                  <a:lnTo>
                    <a:pt x="12700" y="3785140"/>
                  </a:lnTo>
                  <a:lnTo>
                    <a:pt x="12700" y="1211707"/>
                  </a:lnTo>
                  <a:close/>
                  <a:moveTo>
                    <a:pt x="5833026" y="3785140"/>
                  </a:moveTo>
                  <a:lnTo>
                    <a:pt x="5246286" y="3785140"/>
                  </a:lnTo>
                  <a:lnTo>
                    <a:pt x="5246286" y="1211707"/>
                  </a:lnTo>
                  <a:lnTo>
                    <a:pt x="5833026" y="1211707"/>
                  </a:lnTo>
                  <a:lnTo>
                    <a:pt x="5833026" y="3785140"/>
                  </a:lnTo>
                  <a:close/>
                  <a:moveTo>
                    <a:pt x="12700" y="1199007"/>
                  </a:move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lnTo>
                    <a:pt x="4798822" y="12700"/>
                  </a:lnTo>
                  <a:cubicBezTo>
                    <a:pt x="4935347" y="12700"/>
                    <a:pt x="5046472" y="123825"/>
                    <a:pt x="5046472" y="260350"/>
                  </a:cubicBezTo>
                  <a:lnTo>
                    <a:pt x="5046472" y="612267"/>
                  </a:lnTo>
                  <a:lnTo>
                    <a:pt x="5833026" y="612267"/>
                  </a:lnTo>
                  <a:lnTo>
                    <a:pt x="5833026" y="1199007"/>
                  </a:lnTo>
                  <a:lnTo>
                    <a:pt x="12700" y="1199007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602476" y="2490786"/>
            <a:ext cx="18890476" cy="7705080"/>
            <a:chOff x="0" y="0"/>
            <a:chExt cx="4975269" cy="2029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75270" cy="2029321"/>
            </a:xfrm>
            <a:custGeom>
              <a:avLst/>
              <a:gdLst/>
              <a:ahLst/>
              <a:cxnLst/>
              <a:rect l="l" t="t" r="r" b="b"/>
              <a:pathLst>
                <a:path w="4975270" h="2029321">
                  <a:moveTo>
                    <a:pt x="0" y="0"/>
                  </a:moveTo>
                  <a:lnTo>
                    <a:pt x="4975270" y="0"/>
                  </a:lnTo>
                  <a:lnTo>
                    <a:pt x="4975270" y="2029321"/>
                  </a:lnTo>
                  <a:lnTo>
                    <a:pt x="0" y="2029321"/>
                  </a:lnTo>
                  <a:close/>
                </a:path>
              </a:pathLst>
            </a:custGeom>
            <a:solidFill>
              <a:srgbClr val="FFFAEE"/>
            </a:solidFill>
            <a:ln w="19050">
              <a:solidFill>
                <a:srgbClr val="191919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2490786"/>
            <a:ext cx="18288000" cy="91772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12647" y="1245549"/>
            <a:ext cx="734817" cy="69206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6857999" y="2357901"/>
            <a:ext cx="4710727" cy="4606453"/>
            <a:chOff x="-167270" y="-2126463"/>
            <a:chExt cx="6280971" cy="614193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-167270" y="-2126463"/>
              <a:ext cx="6280971" cy="6141937"/>
              <a:chOff x="-26027" y="-330874"/>
              <a:chExt cx="977309" cy="955675"/>
            </a:xfrm>
          </p:grpSpPr>
          <p:sp>
            <p:nvSpPr>
              <p:cNvPr id="18" name="Freeform 18">
                <a:hlinkClick r:id="rId9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26027" y="-330874"/>
                <a:ext cx="977309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Behavioristik</a:t>
                </a:r>
                <a:endParaRPr lang="en-US" sz="4599" b="1" dirty="0">
                  <a:latin typeface="Pivot Classic" panose="02000503000000000000" pitchFamily="2" charset="0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257232" y="5631744"/>
            <a:ext cx="4413770" cy="4606453"/>
            <a:chOff x="0" y="-2145492"/>
            <a:chExt cx="5885028" cy="614193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-2145492"/>
              <a:ext cx="5885028" cy="6141937"/>
              <a:chOff x="0" y="-333835"/>
              <a:chExt cx="915701" cy="955675"/>
            </a:xfrm>
          </p:grpSpPr>
          <p:sp>
            <p:nvSpPr>
              <p:cNvPr id="25" name="Freeform 25">
                <a:hlinkClick r:id="rId10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893" y="-333835"/>
                <a:ext cx="904808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Humanistik</a:t>
                </a:r>
                <a:endParaRPr lang="en-US" sz="4599" b="1" dirty="0">
                  <a:latin typeface="Pivot Classic" panose="02000503000000000000" pitchFamily="2" charset="0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628993" y="4169597"/>
            <a:ext cx="5065716" cy="1427209"/>
            <a:chOff x="0" y="0"/>
            <a:chExt cx="908293" cy="2960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8293" cy="29609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8FAB5C"/>
            </a:solidFill>
            <a:ln w="19050">
              <a:solidFill>
                <a:srgbClr val="191919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endParaRPr dirty="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35488" y="2400298"/>
            <a:ext cx="5195314" cy="4514631"/>
            <a:chOff x="-16112" y="-322078"/>
            <a:chExt cx="980175" cy="936625"/>
          </a:xfrm>
        </p:grpSpPr>
        <p:sp>
          <p:nvSpPr>
            <p:cNvPr id="31" name="Freeform 31">
              <a:hlinkClick r:id="rId11" action="ppaction://hlinksldjump"/>
            </p:cNvPr>
            <p:cNvSpPr/>
            <p:nvPr/>
          </p:nvSpPr>
          <p:spPr>
            <a:xfrm>
              <a:off x="-16112" y="0"/>
              <a:ext cx="954499" cy="29609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DBDB78"/>
            </a:solidFill>
            <a:ln w="19050">
              <a:solidFill>
                <a:srgbClr val="191919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-13525" y="-322078"/>
              <a:ext cx="977588" cy="93662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4800" b="1" dirty="0" err="1">
                  <a:latin typeface="Pivot Classic" panose="02000503000000000000" pitchFamily="2" charset="0"/>
                </a:rPr>
                <a:t>Konstruktivistik</a:t>
              </a:r>
              <a:endParaRPr lang="en-US" sz="3799" b="1" dirty="0">
                <a:latin typeface="Pivot Classic" panose="02000503000000000000" pitchFamily="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883100" y="5457573"/>
            <a:ext cx="4378063" cy="6514113"/>
            <a:chOff x="0" y="-2180146"/>
            <a:chExt cx="5837418" cy="7692984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629099"/>
              <a:ext cx="5837418" cy="6141937"/>
              <a:chOff x="0" y="-142875"/>
              <a:chExt cx="908293" cy="9556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-35490"/>
                <a:ext cx="908293" cy="303478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5581A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-2180146"/>
              <a:ext cx="5837418" cy="6141937"/>
              <a:chOff x="0" y="-339227"/>
              <a:chExt cx="908293" cy="955675"/>
            </a:xfrm>
          </p:grpSpPr>
          <p:sp>
            <p:nvSpPr>
              <p:cNvPr id="38" name="Freeform 38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908293" cy="270567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A6CFF4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41066" y="-339227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Sosial</a:t>
                </a:r>
                <a:endParaRPr lang="en-US" sz="4599" b="1" dirty="0">
                  <a:latin typeface="Pivot Classic" panose="02000503000000000000" pitchFamily="2" charset="0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914400" y="4204884"/>
            <a:ext cx="4378063" cy="1391922"/>
            <a:chOff x="0" y="0"/>
            <a:chExt cx="908293" cy="28877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08293" cy="288774"/>
            </a:xfrm>
            <a:custGeom>
              <a:avLst/>
              <a:gdLst/>
              <a:ahLst/>
              <a:cxnLst/>
              <a:rect l="l" t="t" r="r" b="b"/>
              <a:pathLst>
                <a:path w="908293" h="288774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46334"/>
                  </a:lnTo>
                  <a:cubicBezTo>
                    <a:pt x="908293" y="257590"/>
                    <a:pt x="903821" y="268385"/>
                    <a:pt x="895862" y="276344"/>
                  </a:cubicBezTo>
                  <a:cubicBezTo>
                    <a:pt x="887903" y="284303"/>
                    <a:pt x="877108" y="288774"/>
                    <a:pt x="865853" y="288774"/>
                  </a:cubicBezTo>
                  <a:lnTo>
                    <a:pt x="42440" y="288774"/>
                  </a:lnTo>
                  <a:cubicBezTo>
                    <a:pt x="31184" y="288774"/>
                    <a:pt x="20390" y="284303"/>
                    <a:pt x="12430" y="276344"/>
                  </a:cubicBezTo>
                  <a:cubicBezTo>
                    <a:pt x="4471" y="268385"/>
                    <a:pt x="0" y="257590"/>
                    <a:pt x="0" y="246334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9F4A2B"/>
            </a:solidFill>
            <a:ln w="19050">
              <a:solidFill>
                <a:srgbClr val="191919"/>
              </a:solidFill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4400" y="1659830"/>
            <a:ext cx="4378063" cy="5945251"/>
            <a:chOff x="0" y="-374250"/>
            <a:chExt cx="908293" cy="955675"/>
          </a:xfrm>
        </p:grpSpPr>
        <p:sp>
          <p:nvSpPr>
            <p:cNvPr id="44" name="Freeform 44">
              <a:hlinkClick r:id="rId13" action="ppaction://hlinksldjump"/>
            </p:cNvPr>
            <p:cNvSpPr/>
            <p:nvPr/>
          </p:nvSpPr>
          <p:spPr>
            <a:xfrm>
              <a:off x="0" y="0"/>
              <a:ext cx="908293" cy="22374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FB8B62"/>
            </a:solidFill>
            <a:ln w="19050">
              <a:solidFill>
                <a:srgbClr val="191919"/>
              </a:solidFill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37647" y="-374250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5400" b="1" dirty="0">
                  <a:latin typeface="Pivot Classic" panose="02000503000000000000" pitchFamily="2" charset="0"/>
                </a:rPr>
                <a:t>Prolog</a:t>
              </a:r>
              <a:endParaRPr lang="en-US" sz="4400" b="1" dirty="0">
                <a:latin typeface="Pivot Classic" panose="02000503000000000000" pitchFamily="2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46" name="Picture 46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860572" y="392610"/>
            <a:ext cx="1765676" cy="1765676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893927" y="1225312"/>
            <a:ext cx="5345212" cy="102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MATERI</a:t>
            </a:r>
            <a:endParaRPr lang="en-US" sz="8000" dirty="0">
              <a:solidFill>
                <a:srgbClr val="191919"/>
              </a:solidFill>
              <a:latin typeface="Hobo Std" panose="020B0803040709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8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54" y="-1994504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62625" y="1445544"/>
            <a:ext cx="874911" cy="8749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30194" y="3129235"/>
            <a:ext cx="15294520" cy="561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: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menaruh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perhatian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hubungan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di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antara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variabel-variabel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menentukan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hasil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: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menaruh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perhatian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bagaimana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seseorang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mempengaruhi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orang lain agar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terjadi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suatu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8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8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943839" y="1264569"/>
            <a:ext cx="1614312" cy="12107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68026" y="1353823"/>
            <a:ext cx="5988589" cy="127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9"/>
              </a:lnSpc>
            </a:pPr>
            <a:r>
              <a:rPr lang="en-US" sz="9600" dirty="0">
                <a:solidFill>
                  <a:srgbClr val="191919"/>
                </a:solidFill>
                <a:latin typeface="Hobo Std" panose="020B0803040709020204" pitchFamily="34" charset="0"/>
              </a:rPr>
              <a:t>PROLOG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03899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6115840" cy="3208274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103140" cy="3195574"/>
            </a:xfrm>
            <a:custGeom>
              <a:avLst/>
              <a:gdLst/>
              <a:ahLst/>
              <a:cxnLst/>
              <a:rect l="l" t="t" r="r" b="b"/>
              <a:pathLst>
                <a:path w="6103140" h="3195574">
                  <a:moveTo>
                    <a:pt x="5849140" y="3195574"/>
                  </a:moveTo>
                  <a:lnTo>
                    <a:pt x="254000" y="3195574"/>
                  </a:lnTo>
                  <a:cubicBezTo>
                    <a:pt x="113665" y="3195574"/>
                    <a:pt x="0" y="3081909"/>
                    <a:pt x="0" y="2941574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5849140" y="0"/>
                  </a:lnTo>
                  <a:cubicBezTo>
                    <a:pt x="5989475" y="0"/>
                    <a:pt x="6103140" y="113665"/>
                    <a:pt x="6103140" y="254000"/>
                  </a:cubicBezTo>
                  <a:lnTo>
                    <a:pt x="6103140" y="2941574"/>
                  </a:lnTo>
                  <a:cubicBezTo>
                    <a:pt x="6103140" y="3081782"/>
                    <a:pt x="5989348" y="3195574"/>
                    <a:pt x="5849140" y="3195574"/>
                  </a:cubicBezTo>
                  <a:close/>
                </a:path>
              </a:pathLst>
            </a:custGeom>
            <a:solidFill>
              <a:srgbClr val="FFFAE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15840" cy="3208274"/>
            </a:xfrm>
            <a:custGeom>
              <a:avLst/>
              <a:gdLst/>
              <a:ahLst/>
              <a:cxnLst/>
              <a:rect l="l" t="t" r="r" b="b"/>
              <a:pathLst>
                <a:path w="6115840" h="3208274">
                  <a:moveTo>
                    <a:pt x="5855490" y="0"/>
                  </a:moveTo>
                  <a:lnTo>
                    <a:pt x="260350" y="0"/>
                  </a:lnTo>
                  <a:cubicBezTo>
                    <a:pt x="116840" y="0"/>
                    <a:pt x="0" y="116840"/>
                    <a:pt x="0" y="260350"/>
                  </a:cubicBezTo>
                  <a:lnTo>
                    <a:pt x="0" y="2947924"/>
                  </a:lnTo>
                  <a:cubicBezTo>
                    <a:pt x="0" y="3091434"/>
                    <a:pt x="116840" y="3208274"/>
                    <a:pt x="260350" y="3208274"/>
                  </a:cubicBezTo>
                  <a:lnTo>
                    <a:pt x="5855490" y="3208274"/>
                  </a:lnTo>
                  <a:cubicBezTo>
                    <a:pt x="5999000" y="3208274"/>
                    <a:pt x="6115840" y="3091434"/>
                    <a:pt x="6115840" y="2947924"/>
                  </a:cubicBezTo>
                  <a:lnTo>
                    <a:pt x="6115840" y="260350"/>
                  </a:lnTo>
                  <a:cubicBezTo>
                    <a:pt x="6115840" y="116840"/>
                    <a:pt x="5999000" y="0"/>
                    <a:pt x="5855490" y="0"/>
                  </a:cubicBezTo>
                  <a:close/>
                  <a:moveTo>
                    <a:pt x="260350" y="12700"/>
                  </a:moveTo>
                  <a:lnTo>
                    <a:pt x="5855490" y="12700"/>
                  </a:lnTo>
                  <a:cubicBezTo>
                    <a:pt x="5992015" y="12700"/>
                    <a:pt x="6103140" y="123825"/>
                    <a:pt x="6103140" y="260350"/>
                  </a:cubicBezTo>
                  <a:lnTo>
                    <a:pt x="6103140" y="599440"/>
                  </a:lnTo>
                  <a:lnTo>
                    <a:pt x="12700" y="599440"/>
                  </a:lnTo>
                  <a:lnTo>
                    <a:pt x="12700" y="260350"/>
                  </a:lnTo>
                  <a:cubicBezTo>
                    <a:pt x="12700" y="123825"/>
                    <a:pt x="123825" y="12700"/>
                    <a:pt x="260350" y="12700"/>
                  </a:cubicBezTo>
                  <a:close/>
                  <a:moveTo>
                    <a:pt x="12700" y="2947924"/>
                  </a:moveTo>
                  <a:lnTo>
                    <a:pt x="12700" y="612140"/>
                  </a:lnTo>
                  <a:lnTo>
                    <a:pt x="5503573" y="612140"/>
                  </a:lnTo>
                  <a:lnTo>
                    <a:pt x="5503573" y="3195574"/>
                  </a:lnTo>
                  <a:lnTo>
                    <a:pt x="260350" y="3195574"/>
                  </a:lnTo>
                  <a:cubicBezTo>
                    <a:pt x="123825" y="3195574"/>
                    <a:pt x="12700" y="3084449"/>
                    <a:pt x="12700" y="2947924"/>
                  </a:cubicBezTo>
                  <a:close/>
                  <a:moveTo>
                    <a:pt x="5855490" y="3195574"/>
                  </a:moveTo>
                  <a:lnTo>
                    <a:pt x="5516400" y="3195574"/>
                  </a:lnTo>
                  <a:lnTo>
                    <a:pt x="5516400" y="612140"/>
                  </a:lnTo>
                  <a:lnTo>
                    <a:pt x="6103140" y="612140"/>
                  </a:lnTo>
                  <a:lnTo>
                    <a:pt x="6103140" y="2947924"/>
                  </a:lnTo>
                  <a:cubicBezTo>
                    <a:pt x="6103140" y="3084449"/>
                    <a:pt x="5992015" y="3195574"/>
                    <a:pt x="5855490" y="3195574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831839" y="2655605"/>
            <a:ext cx="3086100" cy="6824869"/>
            <a:chOff x="0" y="0"/>
            <a:chExt cx="812800" cy="17974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797496"/>
            </a:xfrm>
            <a:custGeom>
              <a:avLst/>
              <a:gdLst/>
              <a:ahLst/>
              <a:cxnLst/>
              <a:rect l="l" t="t" r="r" b="b"/>
              <a:pathLst>
                <a:path w="812800" h="179749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69556"/>
                  </a:lnTo>
                  <a:cubicBezTo>
                    <a:pt x="812800" y="1703488"/>
                    <a:pt x="799321" y="1736030"/>
                    <a:pt x="775327" y="1760024"/>
                  </a:cubicBezTo>
                  <a:cubicBezTo>
                    <a:pt x="751333" y="1784017"/>
                    <a:pt x="718791" y="1797496"/>
                    <a:pt x="684859" y="1797496"/>
                  </a:cubicBezTo>
                  <a:lnTo>
                    <a:pt x="127941" y="1797496"/>
                  </a:lnTo>
                  <a:cubicBezTo>
                    <a:pt x="94009" y="1797496"/>
                    <a:pt x="61467" y="1784017"/>
                    <a:pt x="37473" y="1760024"/>
                  </a:cubicBezTo>
                  <a:cubicBezTo>
                    <a:pt x="13479" y="1736030"/>
                    <a:pt x="0" y="1703488"/>
                    <a:pt x="0" y="166955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A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2" name="Picture 12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978426" y="1349813"/>
            <a:ext cx="1165435" cy="106637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87210" y="1361540"/>
            <a:ext cx="9532055" cy="11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8800" dirty="0">
                <a:solidFill>
                  <a:srgbClr val="191919"/>
                </a:solidFill>
                <a:latin typeface="Hobo Std" panose="020B0803040709020204" pitchFamily="34" charset="0"/>
              </a:rPr>
              <a:t>BEHAVIORISTIK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411469" y="3716291"/>
            <a:ext cx="4378063" cy="1427209"/>
            <a:chOff x="0" y="0"/>
            <a:chExt cx="908293" cy="2960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8293" cy="29609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9F4A2B"/>
            </a:solidFill>
            <a:ln w="19050">
              <a:solidFill>
                <a:srgbClr val="191919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11469" y="1870729"/>
            <a:ext cx="4378063" cy="4606454"/>
            <a:chOff x="0" y="-337900"/>
            <a:chExt cx="908293" cy="955675"/>
          </a:xfrm>
        </p:grpSpPr>
        <p:sp>
          <p:nvSpPr>
            <p:cNvPr id="18" name="Freeform 18">
              <a:hlinkClick r:id="rId8" action="ppaction://hlinksldjump"/>
            </p:cNvPr>
            <p:cNvSpPr/>
            <p:nvPr/>
          </p:nvSpPr>
          <p:spPr>
            <a:xfrm>
              <a:off x="0" y="0"/>
              <a:ext cx="908293" cy="29609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FB8B62"/>
            </a:solidFill>
            <a:ln w="19050">
              <a:solidFill>
                <a:srgbClr val="191919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35196" y="-337900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5400" b="1" dirty="0" err="1">
                  <a:latin typeface="Pivot Classic" panose="02000503000000000000" pitchFamily="2" charset="0"/>
                </a:rPr>
                <a:t>Definisi</a:t>
              </a:r>
              <a:endParaRPr lang="en-US" sz="4599" b="1" dirty="0">
                <a:latin typeface="Pivot Classic" panose="02000503000000000000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02376" y="4991625"/>
            <a:ext cx="4378063" cy="1427214"/>
            <a:chOff x="0" y="0"/>
            <a:chExt cx="908293" cy="2960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8293" cy="296096"/>
            </a:xfrm>
            <a:custGeom>
              <a:avLst/>
              <a:gdLst/>
              <a:ahLst/>
              <a:cxnLst/>
              <a:rect l="l" t="t" r="r" b="b"/>
              <a:pathLst>
                <a:path w="908293" h="296096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6"/>
                  </a:lnTo>
                  <a:cubicBezTo>
                    <a:pt x="908293" y="264912"/>
                    <a:pt x="903821" y="275707"/>
                    <a:pt x="895862" y="283666"/>
                  </a:cubicBezTo>
                  <a:cubicBezTo>
                    <a:pt x="887903" y="291625"/>
                    <a:pt x="877108" y="296096"/>
                    <a:pt x="865853" y="296096"/>
                  </a:cubicBezTo>
                  <a:lnTo>
                    <a:pt x="42440" y="296096"/>
                  </a:lnTo>
                  <a:cubicBezTo>
                    <a:pt x="31184" y="296096"/>
                    <a:pt x="20390" y="291625"/>
                    <a:pt x="12430" y="283666"/>
                  </a:cubicBezTo>
                  <a:cubicBezTo>
                    <a:pt x="4471" y="275707"/>
                    <a:pt x="0" y="264912"/>
                    <a:pt x="0" y="253656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5581A8"/>
            </a:solidFill>
            <a:ln w="19050">
              <a:solidFill>
                <a:srgbClr val="191919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02376" y="4086105"/>
            <a:ext cx="4378063" cy="2950121"/>
            <a:chOff x="0" y="-142875"/>
            <a:chExt cx="908293" cy="612045"/>
          </a:xfrm>
        </p:grpSpPr>
        <p:sp>
          <p:nvSpPr>
            <p:cNvPr id="24" name="Freeform 24">
              <a:hlinkClick r:id="rId11" action="ppaction://hlinksldjump"/>
            </p:cNvPr>
            <p:cNvSpPr/>
            <p:nvPr/>
          </p:nvSpPr>
          <p:spPr>
            <a:xfrm>
              <a:off x="0" y="0"/>
              <a:ext cx="908293" cy="296095"/>
            </a:xfrm>
            <a:custGeom>
              <a:avLst/>
              <a:gdLst/>
              <a:ahLst/>
              <a:cxnLst/>
              <a:rect l="l" t="t" r="r" b="b"/>
              <a:pathLst>
                <a:path w="908293" h="296095">
                  <a:moveTo>
                    <a:pt x="42440" y="0"/>
                  </a:moveTo>
                  <a:lnTo>
                    <a:pt x="865853" y="0"/>
                  </a:lnTo>
                  <a:cubicBezTo>
                    <a:pt x="877108" y="0"/>
                    <a:pt x="887903" y="4471"/>
                    <a:pt x="895862" y="12430"/>
                  </a:cubicBezTo>
                  <a:cubicBezTo>
                    <a:pt x="903821" y="20390"/>
                    <a:pt x="908293" y="31184"/>
                    <a:pt x="908293" y="42440"/>
                  </a:cubicBezTo>
                  <a:lnTo>
                    <a:pt x="908293" y="253655"/>
                  </a:lnTo>
                  <a:cubicBezTo>
                    <a:pt x="908293" y="264911"/>
                    <a:pt x="903821" y="275706"/>
                    <a:pt x="895862" y="283665"/>
                  </a:cubicBezTo>
                  <a:cubicBezTo>
                    <a:pt x="887903" y="291624"/>
                    <a:pt x="877108" y="296095"/>
                    <a:pt x="865853" y="296095"/>
                  </a:cubicBezTo>
                  <a:lnTo>
                    <a:pt x="42440" y="296095"/>
                  </a:lnTo>
                  <a:cubicBezTo>
                    <a:pt x="31184" y="296095"/>
                    <a:pt x="20390" y="291624"/>
                    <a:pt x="12430" y="283665"/>
                  </a:cubicBezTo>
                  <a:cubicBezTo>
                    <a:pt x="4471" y="275706"/>
                    <a:pt x="0" y="264911"/>
                    <a:pt x="0" y="253655"/>
                  </a:cubicBezTo>
                  <a:lnTo>
                    <a:pt x="0" y="42440"/>
                  </a:lnTo>
                  <a:cubicBezTo>
                    <a:pt x="0" y="31184"/>
                    <a:pt x="4471" y="20390"/>
                    <a:pt x="12430" y="12430"/>
                  </a:cubicBezTo>
                  <a:cubicBezTo>
                    <a:pt x="20390" y="4471"/>
                    <a:pt x="31184" y="0"/>
                    <a:pt x="42440" y="0"/>
                  </a:cubicBezTo>
                  <a:close/>
                </a:path>
              </a:pathLst>
            </a:custGeom>
            <a:solidFill>
              <a:srgbClr val="A6CFF4"/>
            </a:solidFill>
            <a:ln w="19050">
              <a:solidFill>
                <a:srgbClr val="191919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42875"/>
              <a:ext cx="880314" cy="612045"/>
            </a:xfrm>
            <a:prstGeom prst="rect">
              <a:avLst/>
            </a:prstGeom>
          </p:spPr>
          <p:txBody>
            <a:bodyPr lIns="322451" tIns="322451" rIns="322451" bIns="322451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5400" b="1" dirty="0" err="1">
                  <a:latin typeface="Pivot Classic" panose="02000503000000000000" pitchFamily="2" charset="0"/>
                </a:rPr>
                <a:t>Ciri-Ciri</a:t>
              </a:r>
              <a:endParaRPr lang="en-US" sz="4599" b="1" dirty="0">
                <a:latin typeface="Pivot Classic" panose="02000503000000000000" pitchFamily="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85831" y="2819072"/>
            <a:ext cx="4571633" cy="2788965"/>
            <a:chOff x="-80631" y="-907162"/>
            <a:chExt cx="6095512" cy="371862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-80631" y="-907162"/>
              <a:ext cx="6095512" cy="3718620"/>
              <a:chOff x="-12546" y="-141153"/>
              <a:chExt cx="948452" cy="578611"/>
            </a:xfrm>
          </p:grpSpPr>
          <p:sp>
            <p:nvSpPr>
              <p:cNvPr id="31" name="Freeform 31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-12546" y="-141153"/>
                <a:ext cx="948452" cy="578611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159"/>
                  </a:lnSpc>
                </a:pPr>
                <a:r>
                  <a:rPr lang="en-US" sz="4800" b="1" dirty="0" err="1">
                    <a:latin typeface="Pivot Classic" panose="02000503000000000000" pitchFamily="2" charset="0"/>
                  </a:rPr>
                  <a:t>Tokoh-Tokoh</a:t>
                </a:r>
                <a:endParaRPr lang="en-US" sz="4800" b="1" dirty="0">
                  <a:latin typeface="Pivot Classic" panose="02000503000000000000" pitchFamily="2" charset="0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1765798" y="6347555"/>
            <a:ext cx="4498281" cy="2893943"/>
            <a:chOff x="0" y="-918230"/>
            <a:chExt cx="5997709" cy="385859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9F4A2B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-918230"/>
              <a:ext cx="5997709" cy="3858590"/>
              <a:chOff x="0" y="-142875"/>
              <a:chExt cx="933234" cy="600390"/>
            </a:xfrm>
          </p:grpSpPr>
          <p:sp>
            <p:nvSpPr>
              <p:cNvPr id="38" name="Freeform 38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FB8B62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42875"/>
                <a:ext cx="933234" cy="600390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Kekurangan</a:t>
                </a:r>
                <a:endParaRPr lang="en-US" sz="4599" b="1" dirty="0">
                  <a:latin typeface="Pivot Classic" panose="02000503000000000000" pitchFamily="2" charset="0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2820202" y="6814247"/>
            <a:ext cx="4482095" cy="1899035"/>
            <a:chOff x="-38297" y="-295974"/>
            <a:chExt cx="5976128" cy="253204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289131"/>
              <a:ext cx="5837418" cy="1902945"/>
              <a:chOff x="0" y="0"/>
              <a:chExt cx="908293" cy="29609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8FAB5C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42875"/>
                <a:ext cx="812800" cy="955675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-38297" y="-295974"/>
              <a:ext cx="5976128" cy="2532046"/>
              <a:chOff x="-5959" y="-46053"/>
              <a:chExt cx="929876" cy="393982"/>
            </a:xfrm>
          </p:grpSpPr>
          <p:sp>
            <p:nvSpPr>
              <p:cNvPr id="45" name="Freeform 45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908293" cy="296095"/>
              </a:xfrm>
              <a:custGeom>
                <a:avLst/>
                <a:gdLst/>
                <a:ahLst/>
                <a:cxnLst/>
                <a:rect l="l" t="t" r="r" b="b"/>
                <a:pathLst>
                  <a:path w="908293" h="296095">
                    <a:moveTo>
                      <a:pt x="42440" y="0"/>
                    </a:moveTo>
                    <a:lnTo>
                      <a:pt x="865853" y="0"/>
                    </a:lnTo>
                    <a:cubicBezTo>
                      <a:pt x="877108" y="0"/>
                      <a:pt x="887903" y="4471"/>
                      <a:pt x="895862" y="12430"/>
                    </a:cubicBezTo>
                    <a:cubicBezTo>
                      <a:pt x="903821" y="20390"/>
                      <a:pt x="908293" y="31184"/>
                      <a:pt x="908293" y="42440"/>
                    </a:cubicBezTo>
                    <a:lnTo>
                      <a:pt x="908293" y="253655"/>
                    </a:lnTo>
                    <a:cubicBezTo>
                      <a:pt x="908293" y="264911"/>
                      <a:pt x="903821" y="275706"/>
                      <a:pt x="895862" y="283665"/>
                    </a:cubicBezTo>
                    <a:cubicBezTo>
                      <a:pt x="887903" y="291624"/>
                      <a:pt x="877108" y="296095"/>
                      <a:pt x="865853" y="296095"/>
                    </a:cubicBezTo>
                    <a:lnTo>
                      <a:pt x="42440" y="296095"/>
                    </a:lnTo>
                    <a:cubicBezTo>
                      <a:pt x="31184" y="296095"/>
                      <a:pt x="20390" y="291624"/>
                      <a:pt x="12430" y="283665"/>
                    </a:cubicBezTo>
                    <a:cubicBezTo>
                      <a:pt x="4471" y="275706"/>
                      <a:pt x="0" y="264911"/>
                      <a:pt x="0" y="253655"/>
                    </a:cubicBezTo>
                    <a:lnTo>
                      <a:pt x="0" y="42440"/>
                    </a:lnTo>
                    <a:cubicBezTo>
                      <a:pt x="0" y="31184"/>
                      <a:pt x="4471" y="20390"/>
                      <a:pt x="12430" y="12430"/>
                    </a:cubicBezTo>
                    <a:cubicBezTo>
                      <a:pt x="20390" y="4471"/>
                      <a:pt x="31184" y="0"/>
                      <a:pt x="42440" y="0"/>
                    </a:cubicBezTo>
                    <a:close/>
                  </a:path>
                </a:pathLst>
              </a:custGeom>
              <a:solidFill>
                <a:srgbClr val="DBDB78"/>
              </a:solidFill>
              <a:ln w="19050">
                <a:solidFill>
                  <a:srgbClr val="191919"/>
                </a:solidFill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-5959" y="-46053"/>
                <a:ext cx="929876" cy="393982"/>
              </a:xfrm>
              <a:prstGeom prst="rect">
                <a:avLst/>
              </a:prstGeom>
            </p:spPr>
            <p:txBody>
              <a:bodyPr lIns="322451" tIns="322451" rIns="322451" bIns="322451" rtlCol="0" anchor="ctr"/>
              <a:lstStyle/>
              <a:p>
                <a:pPr algn="ctr">
                  <a:lnSpc>
                    <a:spcPts val="6439"/>
                  </a:lnSpc>
                </a:pPr>
                <a:r>
                  <a:rPr lang="en-US" sz="5400" b="1" dirty="0" err="1">
                    <a:latin typeface="Pivot Classic" panose="02000503000000000000" pitchFamily="2" charset="0"/>
                  </a:rPr>
                  <a:t>Kelebihan</a:t>
                </a:r>
                <a:endParaRPr lang="en-US" sz="4599" b="1" dirty="0">
                  <a:latin typeface="Pivot Classic" panose="02000503000000000000" pitchFamily="2" charset="0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00" y="-2205658"/>
            <a:ext cx="18288000" cy="14955072"/>
            <a:chOff x="0" y="0"/>
            <a:chExt cx="24384000" cy="199400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875657" y="0"/>
              <a:ext cx="12508343" cy="1731258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2627510"/>
              <a:ext cx="12508343" cy="1731258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75299" y="1028700"/>
            <a:ext cx="16184001" cy="8489874"/>
            <a:chOff x="0" y="0"/>
            <a:chExt cx="21578668" cy="11319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578668" cy="11319832"/>
              <a:chOff x="0" y="0"/>
              <a:chExt cx="6115840" cy="320827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6103140" cy="3195574"/>
              </a:xfrm>
              <a:custGeom>
                <a:avLst/>
                <a:gdLst/>
                <a:ahLst/>
                <a:cxnLst/>
                <a:rect l="l" t="t" r="r" b="b"/>
                <a:pathLst>
                  <a:path w="6103140" h="3195574">
                    <a:moveTo>
                      <a:pt x="5849140" y="3195574"/>
                    </a:moveTo>
                    <a:lnTo>
                      <a:pt x="254000" y="3195574"/>
                    </a:lnTo>
                    <a:cubicBezTo>
                      <a:pt x="113665" y="3195574"/>
                      <a:pt x="0" y="3081909"/>
                      <a:pt x="0" y="2941574"/>
                    </a:cubicBezTo>
                    <a:lnTo>
                      <a:pt x="0" y="254000"/>
                    </a:lnTo>
                    <a:cubicBezTo>
                      <a:pt x="0" y="113665"/>
                      <a:pt x="113665" y="0"/>
                      <a:pt x="254000" y="0"/>
                    </a:cubicBezTo>
                    <a:lnTo>
                      <a:pt x="5849140" y="0"/>
                    </a:lnTo>
                    <a:cubicBezTo>
                      <a:pt x="5989475" y="0"/>
                      <a:pt x="6103140" y="113665"/>
                      <a:pt x="6103140" y="254000"/>
                    </a:cubicBezTo>
                    <a:lnTo>
                      <a:pt x="6103140" y="2941574"/>
                    </a:lnTo>
                    <a:cubicBezTo>
                      <a:pt x="6103140" y="3081782"/>
                      <a:pt x="5989348" y="3195574"/>
                      <a:pt x="5849140" y="3195574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115840" cy="3208274"/>
              </a:xfrm>
              <a:custGeom>
                <a:avLst/>
                <a:gdLst/>
                <a:ahLst/>
                <a:cxnLst/>
                <a:rect l="l" t="t" r="r" b="b"/>
                <a:pathLst>
                  <a:path w="6115840" h="3208274">
                    <a:moveTo>
                      <a:pt x="5855490" y="0"/>
                    </a:moveTo>
                    <a:lnTo>
                      <a:pt x="260350" y="0"/>
                    </a:lnTo>
                    <a:cubicBezTo>
                      <a:pt x="116840" y="0"/>
                      <a:pt x="0" y="116840"/>
                      <a:pt x="0" y="260350"/>
                    </a:cubicBezTo>
                    <a:lnTo>
                      <a:pt x="0" y="2947924"/>
                    </a:lnTo>
                    <a:cubicBezTo>
                      <a:pt x="0" y="3091434"/>
                      <a:pt x="116840" y="3208274"/>
                      <a:pt x="260350" y="3208274"/>
                    </a:cubicBezTo>
                    <a:lnTo>
                      <a:pt x="5855490" y="3208274"/>
                    </a:lnTo>
                    <a:cubicBezTo>
                      <a:pt x="5999000" y="3208274"/>
                      <a:pt x="6115840" y="3091434"/>
                      <a:pt x="6115840" y="2947924"/>
                    </a:cubicBezTo>
                    <a:lnTo>
                      <a:pt x="6115840" y="260350"/>
                    </a:lnTo>
                    <a:cubicBezTo>
                      <a:pt x="6115840" y="116840"/>
                      <a:pt x="5999000" y="0"/>
                      <a:pt x="5855490" y="0"/>
                    </a:cubicBezTo>
                    <a:close/>
                    <a:moveTo>
                      <a:pt x="260350" y="12700"/>
                    </a:moveTo>
                    <a:lnTo>
                      <a:pt x="5855490" y="12700"/>
                    </a:lnTo>
                    <a:cubicBezTo>
                      <a:pt x="5992015" y="12700"/>
                      <a:pt x="6103140" y="123825"/>
                      <a:pt x="6103140" y="260350"/>
                    </a:cubicBezTo>
                    <a:lnTo>
                      <a:pt x="6103140" y="599440"/>
                    </a:lnTo>
                    <a:lnTo>
                      <a:pt x="12700" y="599440"/>
                    </a:lnTo>
                    <a:lnTo>
                      <a:pt x="12700" y="260350"/>
                    </a:lnTo>
                    <a:cubicBezTo>
                      <a:pt x="12700" y="123825"/>
                      <a:pt x="123825" y="12700"/>
                      <a:pt x="260350" y="12700"/>
                    </a:cubicBezTo>
                    <a:close/>
                    <a:moveTo>
                      <a:pt x="12700" y="2947924"/>
                    </a:moveTo>
                    <a:lnTo>
                      <a:pt x="12700" y="612140"/>
                    </a:lnTo>
                    <a:lnTo>
                      <a:pt x="5503573" y="612140"/>
                    </a:lnTo>
                    <a:lnTo>
                      <a:pt x="5503573" y="3195574"/>
                    </a:lnTo>
                    <a:lnTo>
                      <a:pt x="260350" y="3195574"/>
                    </a:lnTo>
                    <a:cubicBezTo>
                      <a:pt x="123825" y="3195574"/>
                      <a:pt x="12700" y="3084449"/>
                      <a:pt x="12700" y="2947924"/>
                    </a:cubicBezTo>
                    <a:close/>
                    <a:moveTo>
                      <a:pt x="5855490" y="3195574"/>
                    </a:moveTo>
                    <a:lnTo>
                      <a:pt x="5516400" y="3195574"/>
                    </a:lnTo>
                    <a:lnTo>
                      <a:pt x="5516400" y="612140"/>
                    </a:lnTo>
                    <a:lnTo>
                      <a:pt x="6103140" y="612140"/>
                    </a:lnTo>
                    <a:lnTo>
                      <a:pt x="6103140" y="2947924"/>
                    </a:lnTo>
                    <a:cubicBezTo>
                      <a:pt x="6103140" y="3084449"/>
                      <a:pt x="5992015" y="3195574"/>
                      <a:pt x="5855490" y="3195574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7008721" y="2169206"/>
              <a:ext cx="4114800" cy="9099826"/>
              <a:chOff x="0" y="0"/>
              <a:chExt cx="812800" cy="1797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79749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97496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669556"/>
                    </a:lnTo>
                    <a:cubicBezTo>
                      <a:pt x="812800" y="1703488"/>
                      <a:pt x="799321" y="1736030"/>
                      <a:pt x="775327" y="1760024"/>
                    </a:cubicBezTo>
                    <a:cubicBezTo>
                      <a:pt x="751333" y="1784017"/>
                      <a:pt x="718791" y="1797496"/>
                      <a:pt x="684859" y="1797496"/>
                    </a:cubicBezTo>
                    <a:lnTo>
                      <a:pt x="127941" y="1797496"/>
                    </a:lnTo>
                    <a:cubicBezTo>
                      <a:pt x="94009" y="1797496"/>
                      <a:pt x="61467" y="1784017"/>
                      <a:pt x="37473" y="1760024"/>
                    </a:cubicBezTo>
                    <a:cubicBezTo>
                      <a:pt x="13479" y="1736030"/>
                      <a:pt x="0" y="1703488"/>
                      <a:pt x="0" y="16695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FAE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pic>
        <p:nvPicPr>
          <p:cNvPr id="12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74014" y="1445544"/>
            <a:ext cx="874911" cy="874911"/>
          </a:xfrm>
          <a:prstGeom prst="rect">
            <a:avLst/>
          </a:prstGeom>
        </p:spPr>
      </p:pic>
      <p:pic>
        <p:nvPicPr>
          <p:cNvPr id="13" name="Picture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59401" y="1349813"/>
            <a:ext cx="1165435" cy="10663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89518" y="1567109"/>
            <a:ext cx="12555563" cy="98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7200" dirty="0">
                <a:solidFill>
                  <a:srgbClr val="191919"/>
                </a:solidFill>
                <a:latin typeface="Hobo Std" panose="020B0803040709020204" pitchFamily="34" charset="0"/>
              </a:rPr>
              <a:t>DEFINISI BEHAVIORISTIK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040" y="3122037"/>
            <a:ext cx="15499360" cy="561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mengedepankan</a:t>
            </a:r>
            <a:r>
              <a:rPr lang="en-US" sz="4600" u="sng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perubahan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peserta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didik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sebagai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hasil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proses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pembelajaran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</a:p>
          <a:p>
            <a:pPr marL="1014732" lvl="1" indent="-507366">
              <a:lnSpc>
                <a:spcPts val="7379"/>
              </a:lnSpc>
              <a:buFont typeface="Arial"/>
              <a:buChar char="•"/>
            </a:pP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Terjadinya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perubahan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tingkah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laku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diakibatkan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oleh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adanya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interaksi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antara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stimulus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dan</a:t>
            </a:r>
            <a:r>
              <a:rPr lang="en-US" sz="4600" b="1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b="1" dirty="0" err="1">
                <a:solidFill>
                  <a:srgbClr val="191919"/>
                </a:solidFill>
                <a:latin typeface="Fira Sans" panose="020B0503050000020004" pitchFamily="34" charset="0"/>
              </a:rPr>
              <a:t>respon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.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Teori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belajar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ini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berorientasi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pada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perilaku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yang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lebih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 </a:t>
            </a:r>
            <a:r>
              <a:rPr lang="en-US" sz="4600" dirty="0" err="1">
                <a:solidFill>
                  <a:srgbClr val="191919"/>
                </a:solidFill>
                <a:latin typeface="Fira Sans" panose="020B0503050000020004" pitchFamily="34" charset="0"/>
              </a:rPr>
              <a:t>baik</a:t>
            </a:r>
            <a:r>
              <a:rPr lang="en-US" sz="4600" dirty="0">
                <a:solidFill>
                  <a:srgbClr val="191919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4th edition)"/>
  <p:tag name="ISPRING_ULTRA_SCORM_COURCE_TITLE" val="TEORI BELAJAR"/>
  <p:tag name="ISPRING_ULTRA_SCORM_COURSE_ID" val="C36E71BF-228E-43C2-83F9-48B3F26EFB71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A\uFFFD\uFFFD\u0006{421A7372-6FA7-4CCB-A8F6-B52B1B1B821F}&quot;,&quot;C:\\Users\\HP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PRESENTATION_TITLE" val="TEORI BELAJAR"/>
  <p:tag name="ISPRING_FIRST_PUBLISH" val="1"/>
  <p:tag name="ISPRING_UUID" val="{FF5598E7-B111-462C-9166-BEF08C72DEB7}"/>
  <p:tag name="ISPRING_RESOURCE_FOLDER" val="C:\Users\HP\Downloads\Telegram Desktop\kwu cnh\"/>
  <p:tag name="ISPRING_PRESENTATION_PATH" val="C:\Users\HP\Downloads\Telegram Desktop\kwu cnh.pptx"/>
  <p:tag name="ISPRING_PROJECT_VERSION" val="9.3"/>
  <p:tag name="ISPRING_PROJECT_FOLDER_UPDATED" val="1"/>
  <p:tag name="ISPRING_SCREEN_RECS_UPDATED" val="C:\Users\HP\Downloads\Telegram Desktop\kwu cnh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AC6C5D9-015D-4B27-A22B-96835690450C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FBD6D9-6CF5-47D3-AC02-F94C6AC4EADE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E938037-DC6A-4414-ABD4-49ADB0B67793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E226B26-2A63-4951-822A-B21C708882FE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02504B6-FB73-4787-A15C-723ED0ABCAD2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C6AC11-C071-407C-8667-5055EA6A9167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FC71429-8C1B-4AC3-BFC3-7BB93039A9CF}:2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EE38ECC-0ED3-416A-990E-F56C1A3888D7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006157-56A0-4042-9073-A964CDA61C4D}: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36F2E6-0E68-48D9-99DF-12E7C0679191}:2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BB948E-D9D7-47F5-B882-79B06FD988F1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BB14A2-07BA-4B02-8871-451246325F49}:2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A2BF1F4-86E7-4515-9360-F58146DF6A69}:2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2ACFF03-B6FA-4A71-8ABF-4C2B55EBF595}:2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46DE0B3-E4CE-49AB-B25A-E670BC480DCE}:2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2AD7DD2-1E0A-4B39-8CD7-F11DF2A3E5D6}:2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1E5CB2B-57BC-41EB-A6A1-2D2D25E761AA}:2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6C659BF-5C16-45DA-AD1A-3FD44E09190A}:28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37DE797-6F6C-4290-95BE-A3F9999AFD6E}:2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0082E38-62DE-46F0-9780-BF28FDF786B9}:28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5E8FAC-C418-4E8C-AFA6-3EAE8E5278D5}: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6F9CAE7-60DF-4B39-B157-B0034476DFBA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9FB4495-6092-4895-9D4D-F56CDBF3FE7F}:2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0E74890-02BB-487B-A5CD-DFB76C7A5325}:2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B44E55-E991-46D7-B2BF-8DB954972027}:28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911FAFD-713B-4A47-A748-20F3ACB9E05E}:28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D3F96EA-4CD4-4B3E-9AB1-CE3E39245A5E}:2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F70D6E-B785-406F-9901-F8824D7A7159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569BC8-1AA0-4BAF-A22B-9242ED73551E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2B98CC-73F0-479F-ADC6-42640C6EE575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486B30F-4208-4EC0-B34F-B23F4071D466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842AAD4-E9F0-4AEA-96D2-C70285FD304D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A0D227C-B4E8-48B5-B337-78E1BEA87C92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1052</Words>
  <Application>Microsoft Office PowerPoint</Application>
  <PresentationFormat>Custom</PresentationFormat>
  <Paragraphs>199</Paragraphs>
  <Slides>33</Slides>
  <Notes>33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Hobo Std</vt:lpstr>
      <vt:lpstr>Fira Sans</vt:lpstr>
      <vt:lpstr>Pivot Classic</vt:lpstr>
      <vt:lpstr>Telegraf Bold</vt:lpstr>
      <vt:lpstr>Arial</vt:lpstr>
      <vt:lpstr>Fira Sans SemiBold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 BELAJAR</dc:title>
  <cp:lastModifiedBy>Aqsal Indira</cp:lastModifiedBy>
  <cp:revision>20</cp:revision>
  <dcterms:created xsi:type="dcterms:W3CDTF">2006-08-16T00:00:00Z</dcterms:created>
  <dcterms:modified xsi:type="dcterms:W3CDTF">2022-12-17T11:35:28Z</dcterms:modified>
  <dc:identifier>DAFUuYb-4uc</dc:identifier>
</cp:coreProperties>
</file>